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2"/>
  </p:sldMasterIdLst>
  <p:notesMasterIdLst>
    <p:notesMasterId r:id="rId37"/>
  </p:notesMasterIdLst>
  <p:handoutMasterIdLst>
    <p:handoutMasterId r:id="rId38"/>
  </p:handoutMasterIdLst>
  <p:sldIdLst>
    <p:sldId id="256" r:id="rId3"/>
    <p:sldId id="275" r:id="rId4"/>
    <p:sldId id="265" r:id="rId5"/>
    <p:sldId id="276" r:id="rId6"/>
    <p:sldId id="277" r:id="rId7"/>
    <p:sldId id="281" r:id="rId8"/>
    <p:sldId id="278" r:id="rId9"/>
    <p:sldId id="279" r:id="rId10"/>
    <p:sldId id="280" r:id="rId11"/>
    <p:sldId id="283" r:id="rId12"/>
    <p:sldId id="284" r:id="rId13"/>
    <p:sldId id="285" r:id="rId14"/>
    <p:sldId id="286" r:id="rId15"/>
    <p:sldId id="287" r:id="rId16"/>
    <p:sldId id="288" r:id="rId17"/>
    <p:sldId id="266" r:id="rId18"/>
    <p:sldId id="267" r:id="rId19"/>
    <p:sldId id="269" r:id="rId20"/>
    <p:sldId id="289" r:id="rId21"/>
    <p:sldId id="282" r:id="rId22"/>
    <p:sldId id="290" r:id="rId23"/>
    <p:sldId id="292" r:id="rId24"/>
    <p:sldId id="268" r:id="rId25"/>
    <p:sldId id="293" r:id="rId26"/>
    <p:sldId id="294" r:id="rId27"/>
    <p:sldId id="295" r:id="rId28"/>
    <p:sldId id="296" r:id="rId29"/>
    <p:sldId id="297" r:id="rId30"/>
    <p:sldId id="298" r:id="rId31"/>
    <p:sldId id="299" r:id="rId32"/>
    <p:sldId id="300" r:id="rId33"/>
    <p:sldId id="301" r:id="rId34"/>
    <p:sldId id="302" r:id="rId35"/>
    <p:sldId id="303" r:id="rId36"/>
  </p:sldIdLst>
  <p:sldSz cx="12188825" cy="6858000"/>
  <p:notesSz cx="6858000" cy="9144000"/>
  <p:embeddedFontLst>
    <p:embeddedFont>
      <p:font typeface="나눔스퀘어 ExtraBold" panose="020B0600000101010101" pitchFamily="50" charset="-127"/>
      <p:bold r:id="rId39"/>
    </p:embeddedFont>
    <p:embeddedFont>
      <p:font typeface="나눔고딕 ExtraBold" panose="020D0904000000000000" pitchFamily="50" charset="-127"/>
      <p:bold r:id="rId40"/>
    </p:embeddedFont>
    <p:embeddedFont>
      <p:font typeface="HY견고딕" panose="02030600000101010101" pitchFamily="18" charset="-127"/>
      <p:regular r:id="rId41"/>
    </p:embeddedFont>
    <p:embeddedFont>
      <p:font typeface="맑은 고딕" panose="020B0503020000020004" pitchFamily="50" charset="-127"/>
      <p:regular r:id="rId42"/>
      <p:bold r:id="rId43"/>
    </p:embeddedFont>
    <p:embeddedFont>
      <p:font typeface="Franklin Gothic Medium" panose="020B0603020102020204" pitchFamily="34" charset="0"/>
      <p:regular r:id="rId44"/>
      <p:italic r:id="rId45"/>
    </p:embeddedFont>
    <p:embeddedFont>
      <p:font typeface="나눔고딕" panose="020D0604000000000000" pitchFamily="50" charset="-127"/>
      <p:regular r:id="rId46"/>
      <p:bold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32" autoAdjust="0"/>
    <p:restoredTop sz="87800" autoAdjust="0"/>
  </p:normalViewPr>
  <p:slideViewPr>
    <p:cSldViewPr showGuides="1">
      <p:cViewPr varScale="1">
        <p:scale>
          <a:sx n="70" d="100"/>
          <a:sy n="70" d="100"/>
        </p:scale>
        <p:origin x="858" y="60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22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6.fntdata"/><Relationship Id="rId52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5.fntdata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기계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2017</c:v>
                </c:pt>
                <c:pt idx="1">
                  <c:v>2019</c:v>
                </c:pt>
                <c:pt idx="2">
                  <c:v>2021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  <c:pt idx="6">
                  <c:v>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486-4E90-8863-EB26B931603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취직자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2017</c:v>
                </c:pt>
                <c:pt idx="1">
                  <c:v>2019</c:v>
                </c:pt>
                <c:pt idx="2">
                  <c:v>2021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</c:numCache>
            </c:numRef>
          </c:cat>
          <c:val>
            <c:numRef>
              <c:f>Sheet1!$C$2:$C$8</c:f>
              <c:numCache>
                <c:formatCode>General</c:formatCode>
                <c:ptCount val="7"/>
                <c:pt idx="0">
                  <c:v>50</c:v>
                </c:pt>
                <c:pt idx="1">
                  <c:v>45</c:v>
                </c:pt>
                <c:pt idx="2">
                  <c:v>40</c:v>
                </c:pt>
                <c:pt idx="3">
                  <c:v>35</c:v>
                </c:pt>
                <c:pt idx="4">
                  <c:v>30</c:v>
                </c:pt>
                <c:pt idx="5">
                  <c:v>25</c:v>
                </c:pt>
                <c:pt idx="6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486-4E90-8863-EB26B931603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실업자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2017</c:v>
                </c:pt>
                <c:pt idx="1">
                  <c:v>2019</c:v>
                </c:pt>
                <c:pt idx="2">
                  <c:v>2021</c:v>
                </c:pt>
                <c:pt idx="3">
                  <c:v>2023</c:v>
                </c:pt>
                <c:pt idx="4">
                  <c:v>2024</c:v>
                </c:pt>
                <c:pt idx="5">
                  <c:v>2025</c:v>
                </c:pt>
                <c:pt idx="6">
                  <c:v>2026</c:v>
                </c:pt>
              </c:numCache>
            </c:numRef>
          </c:cat>
          <c:val>
            <c:numRef>
              <c:f>Sheet1!$D$2:$D$8</c:f>
              <c:numCache>
                <c:formatCode>General</c:formatCode>
                <c:ptCount val="7"/>
                <c:pt idx="0">
                  <c:v>15</c:v>
                </c:pt>
                <c:pt idx="1">
                  <c:v>20</c:v>
                </c:pt>
                <c:pt idx="2">
                  <c:v>25</c:v>
                </c:pt>
                <c:pt idx="3">
                  <c:v>30</c:v>
                </c:pt>
                <c:pt idx="4">
                  <c:v>35</c:v>
                </c:pt>
                <c:pt idx="5">
                  <c:v>40</c:v>
                </c:pt>
                <c:pt idx="6">
                  <c:v>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486-4E90-8863-EB26B93160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53285576"/>
        <c:axId val="353285904"/>
      </c:lineChart>
      <c:catAx>
        <c:axId val="353285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53285904"/>
        <c:crosses val="autoZero"/>
        <c:auto val="1"/>
        <c:lblAlgn val="ctr"/>
        <c:lblOffset val="100"/>
        <c:noMultiLvlLbl val="0"/>
      </c:catAx>
      <c:valAx>
        <c:axId val="353285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53285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1">
              <a:defRPr lang="ko-KR" sz="1200"/>
            </a:lvl1pPr>
          </a:lstStyle>
          <a:p>
            <a:fld id="{24CE221E-83ED-4F6C-BA5F-3F9E6FDB6953}" type="datetimeFigureOut">
              <a:rPr lang="en-US" altLang="ko-KR"/>
              <a:t>12/19/2017</a:t>
            </a:fld>
            <a:endParaRPr lang="ko-KR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1">
              <a:defRPr lang="ko-KR" sz="1200"/>
            </a:lvl1pPr>
          </a:lstStyle>
          <a:p>
            <a:fld id="{CA4CBEF8-5CDE-472B-839B-B8BB0C881006}" type="slidenum">
              <a:rPr lang="ko-KR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1">
              <a:defRPr lang="ko-KR" sz="1200"/>
            </a:lvl1pPr>
          </a:lstStyle>
          <a:p>
            <a:fld id="{97853E5F-CE67-483C-A264-F17AC70E9CA2}" type="datetimeFigureOut">
              <a:t>2017-12-19</a:t>
            </a:fld>
            <a:endParaRPr lang="ko-KR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latinLnBrk="1"/>
            <a:r>
              <a:rPr lang="ko-KR"/>
              <a:t>마스터 텍스트 스타일 편집</a:t>
            </a:r>
          </a:p>
          <a:p>
            <a:pPr lvl="1" latinLnBrk="1"/>
            <a:r>
              <a:rPr lang="ko-KR"/>
              <a:t>둘째 수준</a:t>
            </a:r>
          </a:p>
          <a:p>
            <a:pPr lvl="2" latinLnBrk="1"/>
            <a:r>
              <a:rPr lang="ko-KR"/>
              <a:t>셋째 수준</a:t>
            </a:r>
          </a:p>
          <a:p>
            <a:pPr lvl="3" latinLnBrk="1"/>
            <a:r>
              <a:rPr lang="ko-KR"/>
              <a:t>넷째 수준</a:t>
            </a:r>
          </a:p>
          <a:p>
            <a:pPr lvl="4" latinLnBrk="1"/>
            <a:r>
              <a:rPr lang="ko-KR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1">
              <a:defRPr lang="ko-KR" sz="1200"/>
            </a:lvl1pPr>
          </a:lstStyle>
          <a:p>
            <a:fld id="{6BB98AFB-CB0D-4DFE-87B9-B4B0D0DE73CD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namu.wiki/w/%EB%AC%B8%ED%99%94%20%EC%A7%80%EC%B2%B4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namu.wiki/w/%EC%B0%BD%EC%A1%B0%EA%B2%BD%EC%A0%9C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2017</a:t>
            </a:r>
            <a:r>
              <a:rPr lang="ko-KR" altLang="en-US" dirty="0"/>
              <a:t> 구산고등학교 세미콜론 동아리 </a:t>
            </a:r>
            <a:r>
              <a:rPr lang="ko-KR" altLang="en-US" dirty="0" err="1"/>
              <a:t>특강자료입니다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신용혁 부장 제작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88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영상 </a:t>
            </a:r>
            <a:r>
              <a:rPr lang="en-US" altLang="ko-KR" dirty="0"/>
              <a:t>https://youtu.be/7Pq-S557XQU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105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지상에 천국을 건설하겠다는 시도가 늘 지옥을 만들어 낸다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칼 </a:t>
            </a:r>
            <a:r>
              <a:rPr lang="ko-KR" altLang="en-US" dirty="0" err="1"/>
              <a:t>포퍼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7953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2921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373A3C"/>
                </a:solidFill>
                <a:effectLst/>
                <a:latin typeface="Open Sans"/>
              </a:rPr>
              <a:t>제</a:t>
            </a:r>
            <a:r>
              <a:rPr lang="en-US" altLang="ko-KR" b="0" i="0" dirty="0">
                <a:solidFill>
                  <a:srgbClr val="373A3C"/>
                </a:solidFill>
                <a:effectLst/>
                <a:latin typeface="Open Sans"/>
              </a:rPr>
              <a:t>4</a:t>
            </a:r>
            <a:r>
              <a:rPr lang="ko-KR" altLang="en-US" b="0" i="0" dirty="0">
                <a:solidFill>
                  <a:srgbClr val="373A3C"/>
                </a:solidFill>
                <a:effectLst/>
                <a:latin typeface="Open Sans"/>
              </a:rPr>
              <a:t>차 산업혁명에 대한 </a:t>
            </a:r>
            <a:r>
              <a:rPr lang="ko-KR" altLang="en-US" b="1" i="0" dirty="0">
                <a:solidFill>
                  <a:srgbClr val="373A3C"/>
                </a:solidFill>
                <a:effectLst/>
                <a:latin typeface="Open Sans"/>
              </a:rPr>
              <a:t>묘책은 없다</a:t>
            </a:r>
            <a:r>
              <a:rPr lang="en-US" altLang="ko-KR" b="1" i="0" dirty="0">
                <a:solidFill>
                  <a:srgbClr val="373A3C"/>
                </a:solidFill>
                <a:effectLst/>
                <a:latin typeface="Open Sans"/>
              </a:rPr>
              <a:t>.</a:t>
            </a:r>
            <a:endParaRPr lang="en-US" altLang="ko-KR" b="0" i="0" dirty="0">
              <a:solidFill>
                <a:srgbClr val="373A3C"/>
              </a:solidFill>
              <a:effectLst/>
              <a:latin typeface="Open Sans"/>
            </a:endParaRPr>
          </a:p>
          <a:p>
            <a:r>
              <a:rPr lang="ko-KR" altLang="en-US" b="0" i="0" dirty="0">
                <a:solidFill>
                  <a:srgbClr val="373A3C"/>
                </a:solidFill>
                <a:effectLst/>
                <a:latin typeface="Open Sans"/>
              </a:rPr>
              <a:t>이하 선지들 모두 경제성</a:t>
            </a:r>
            <a:r>
              <a:rPr lang="en-US" altLang="ko-KR" b="0" i="0" dirty="0">
                <a:solidFill>
                  <a:srgbClr val="373A3C"/>
                </a:solidFill>
                <a:effectLst/>
                <a:latin typeface="Open Sans"/>
              </a:rPr>
              <a:t>, </a:t>
            </a:r>
            <a:r>
              <a:rPr lang="ko-KR" altLang="en-US" b="0" i="0" dirty="0">
                <a:solidFill>
                  <a:srgbClr val="373A3C"/>
                </a:solidFill>
                <a:effectLst/>
                <a:latin typeface="Open Sans"/>
              </a:rPr>
              <a:t>실현 가능성 또는 도덕성이 결여되어 있다</a:t>
            </a:r>
            <a:r>
              <a:rPr lang="en-US" altLang="ko-KR" b="0" i="0" dirty="0">
                <a:solidFill>
                  <a:srgbClr val="373A3C"/>
                </a:solidFill>
                <a:effectLst/>
                <a:latin typeface="Open Sans"/>
              </a:rPr>
              <a:t>.</a:t>
            </a:r>
          </a:p>
          <a:p>
            <a:r>
              <a:rPr lang="ko-KR" altLang="en-US" b="0" i="0" dirty="0">
                <a:solidFill>
                  <a:srgbClr val="373A3C"/>
                </a:solidFill>
                <a:effectLst/>
                <a:latin typeface="Open Sans"/>
              </a:rPr>
              <a:t>게다가 모두 치명적으로 </a:t>
            </a:r>
            <a:r>
              <a:rPr lang="ko-KR" altLang="en-US" b="1" i="0" u="none" strike="noStrike" dirty="0">
                <a:solidFill>
                  <a:srgbClr val="0275D8"/>
                </a:solidFill>
                <a:effectLst/>
                <a:latin typeface="Open Sans"/>
                <a:hlinkClick r:id="rId3" tooltip="문화 지체"/>
              </a:rPr>
              <a:t>문화 지체</a:t>
            </a:r>
            <a:r>
              <a:rPr lang="ko-KR" altLang="en-US" b="1" i="0" dirty="0">
                <a:solidFill>
                  <a:srgbClr val="373A3C"/>
                </a:solidFill>
                <a:effectLst/>
                <a:latin typeface="Open Sans"/>
              </a:rPr>
              <a:t>에 대한 언급은 단 하나도 없다</a:t>
            </a:r>
            <a:r>
              <a:rPr lang="ko-KR" altLang="en-US" b="0" i="0" dirty="0">
                <a:solidFill>
                  <a:srgbClr val="373A3C"/>
                </a:solidFill>
                <a:effectLst/>
                <a:latin typeface="Open Sans"/>
              </a:rPr>
              <a:t>는 점에서 </a:t>
            </a:r>
            <a:r>
              <a:rPr lang="ko-KR" altLang="en-US" b="0" i="0" u="none" strike="noStrike" dirty="0">
                <a:solidFill>
                  <a:srgbClr val="0275D8"/>
                </a:solidFill>
                <a:effectLst/>
                <a:latin typeface="Open Sans"/>
                <a:hlinkClick r:id="rId4" tooltip="창조경제"/>
              </a:rPr>
              <a:t>창조경제</a:t>
            </a:r>
            <a:r>
              <a:rPr lang="ko-KR" altLang="en-US" b="0" i="0" dirty="0">
                <a:solidFill>
                  <a:srgbClr val="373A3C"/>
                </a:solidFill>
                <a:effectLst/>
                <a:latin typeface="Open Sans"/>
              </a:rPr>
              <a:t>와 뭐가 다르냐는 비판도 많다</a:t>
            </a:r>
            <a:r>
              <a:rPr lang="en-US" altLang="ko-KR" b="0" i="0" dirty="0">
                <a:solidFill>
                  <a:srgbClr val="373A3C"/>
                </a:solidFill>
                <a:effectLst/>
                <a:latin typeface="Open San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4137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100% </a:t>
            </a:r>
            <a:r>
              <a:rPr lang="ko-KR" altLang="en-US" dirty="0" err="1"/>
              <a:t>과장됬습니다</a:t>
            </a:r>
            <a:r>
              <a:rPr lang="en-US" altLang="ko-KR" dirty="0"/>
              <a:t>.  (</a:t>
            </a:r>
            <a:r>
              <a:rPr lang="ko-KR" altLang="en-US" dirty="0" err="1"/>
              <a:t>아닐수도</a:t>
            </a:r>
            <a:r>
              <a:rPr lang="ko-KR" altLang="en-US" dirty="0"/>
              <a:t> 있고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650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Top</a:t>
            </a:r>
            <a:r>
              <a:rPr lang="ko-KR" altLang="en-US" dirty="0"/>
              <a:t> </a:t>
            </a:r>
            <a:r>
              <a:rPr lang="en-US" altLang="ko-KR" dirty="0"/>
              <a:t>20</a:t>
            </a:r>
            <a:r>
              <a:rPr lang="ko-KR" altLang="en-US" dirty="0"/>
              <a:t>만 </a:t>
            </a:r>
            <a:r>
              <a:rPr lang="ko-KR" altLang="en-US" dirty="0" err="1"/>
              <a:t>뽑아봤음요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1449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B98AFB-CB0D-4DFE-87B9-B4B0D0DE73CD}" type="slidenum">
              <a:rPr kumimoji="0" lang="en-US" altLang="ko-K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Medium"/>
                <a:ea typeface="HY견고딕" panose="02030600000101010101" pitchFamily="18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Medium"/>
              <a:ea typeface="HY견고딕" panose="0203060000010101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9344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코딩교육</a:t>
            </a:r>
            <a:r>
              <a:rPr lang="en-US" altLang="ko-KR" dirty="0"/>
              <a:t>, </a:t>
            </a:r>
            <a:r>
              <a:rPr lang="ko-KR" altLang="en-US" dirty="0"/>
              <a:t>창의력 교육</a:t>
            </a:r>
            <a:r>
              <a:rPr lang="en-US" altLang="ko-KR" dirty="0"/>
              <a:t>, </a:t>
            </a:r>
          </a:p>
          <a:p>
            <a:endParaRPr lang="en-US" altLang="ko-KR" dirty="0"/>
          </a:p>
          <a:p>
            <a:r>
              <a:rPr lang="ko-KR" altLang="en-US" dirty="0" err="1"/>
              <a:t>중요한것</a:t>
            </a:r>
            <a:endParaRPr lang="en-US" altLang="ko-KR" dirty="0"/>
          </a:p>
          <a:p>
            <a:r>
              <a:rPr lang="en-US" altLang="ko-KR" dirty="0"/>
              <a:t>1.</a:t>
            </a:r>
            <a:r>
              <a:rPr lang="ko-KR" altLang="en-US" dirty="0"/>
              <a:t>창의성           </a:t>
            </a:r>
            <a:r>
              <a:rPr lang="en-US" altLang="ko-KR" dirty="0"/>
              <a:t>2.</a:t>
            </a:r>
            <a:r>
              <a:rPr lang="ko-KR" altLang="en-US" dirty="0"/>
              <a:t>전문성           </a:t>
            </a:r>
            <a:r>
              <a:rPr lang="en-US" altLang="ko-KR" dirty="0"/>
              <a:t>3.</a:t>
            </a:r>
            <a:r>
              <a:rPr lang="ko-KR" altLang="en-US" dirty="0"/>
              <a:t>도전정신           </a:t>
            </a:r>
            <a:r>
              <a:rPr lang="en-US" altLang="ko-KR" dirty="0"/>
              <a:t>4.</a:t>
            </a:r>
            <a:r>
              <a:rPr lang="ko-KR" altLang="en-US" dirty="0"/>
              <a:t>도덕성           </a:t>
            </a:r>
            <a:r>
              <a:rPr lang="en-US" altLang="ko-KR" dirty="0"/>
              <a:t>5.</a:t>
            </a:r>
            <a:r>
              <a:rPr lang="ko-KR" altLang="en-US" dirty="0"/>
              <a:t>팀워크           </a:t>
            </a:r>
            <a:r>
              <a:rPr lang="en-US" altLang="ko-KR" dirty="0"/>
              <a:t>6.</a:t>
            </a:r>
            <a:r>
              <a:rPr lang="ko-KR" altLang="en-US" dirty="0"/>
              <a:t>글로벌 역량           </a:t>
            </a:r>
            <a:r>
              <a:rPr lang="en-US" altLang="ko-KR" dirty="0"/>
              <a:t>7.</a:t>
            </a:r>
            <a:r>
              <a:rPr lang="ko-KR" altLang="en-US" dirty="0"/>
              <a:t>열정           </a:t>
            </a:r>
            <a:r>
              <a:rPr lang="en-US" altLang="ko-KR" dirty="0"/>
              <a:t>8.</a:t>
            </a:r>
            <a:r>
              <a:rPr lang="ko-KR" altLang="en-US" dirty="0"/>
              <a:t>주인의식           </a:t>
            </a:r>
            <a:r>
              <a:rPr lang="en-US" altLang="ko-KR" dirty="0"/>
              <a:t>9.</a:t>
            </a:r>
            <a:r>
              <a:rPr lang="ko-KR" altLang="en-US" dirty="0"/>
              <a:t>실행력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기업에서 중요하게 </a:t>
            </a:r>
            <a:r>
              <a:rPr lang="ko-KR" altLang="en-US" dirty="0" err="1"/>
              <a:t>생각하는것</a:t>
            </a:r>
            <a:endParaRPr lang="en-US" altLang="ko-KR" dirty="0"/>
          </a:p>
          <a:p>
            <a:r>
              <a:rPr lang="en-US" altLang="ko-KR" dirty="0"/>
              <a:t>1.</a:t>
            </a:r>
            <a:r>
              <a:rPr lang="ko-KR" altLang="en-US" dirty="0"/>
              <a:t>업무 실행 능력           </a:t>
            </a:r>
            <a:r>
              <a:rPr lang="en-US" altLang="ko-KR" dirty="0"/>
              <a:t>2.</a:t>
            </a:r>
            <a:r>
              <a:rPr lang="ko-KR" altLang="en-US" dirty="0"/>
              <a:t>프로젝트 실행 능력           </a:t>
            </a:r>
            <a:r>
              <a:rPr lang="en-US" altLang="ko-KR" dirty="0"/>
              <a:t>3.</a:t>
            </a:r>
            <a:r>
              <a:rPr lang="ko-KR" altLang="en-US" dirty="0"/>
              <a:t>소통 능력           </a:t>
            </a:r>
            <a:r>
              <a:rPr lang="en-US" altLang="ko-KR" dirty="0"/>
              <a:t>4.</a:t>
            </a:r>
            <a:r>
              <a:rPr lang="ko-KR" altLang="en-US" dirty="0"/>
              <a:t>설득 능력           </a:t>
            </a:r>
            <a:r>
              <a:rPr lang="en-US" altLang="ko-KR" dirty="0"/>
              <a:t>5.</a:t>
            </a:r>
            <a:r>
              <a:rPr lang="ko-KR" altLang="en-US" dirty="0"/>
              <a:t>창의성 능력           </a:t>
            </a:r>
            <a:r>
              <a:rPr lang="en-US" altLang="ko-KR" dirty="0"/>
              <a:t>6.</a:t>
            </a:r>
            <a:r>
              <a:rPr lang="ko-KR" altLang="en-US" dirty="0"/>
              <a:t>협업 능력           </a:t>
            </a:r>
            <a:r>
              <a:rPr lang="en-US" altLang="ko-KR" dirty="0"/>
              <a:t>7.</a:t>
            </a:r>
            <a:r>
              <a:rPr lang="ko-KR" altLang="en-US" dirty="0"/>
              <a:t>리더십           </a:t>
            </a:r>
            <a:r>
              <a:rPr lang="en-US" altLang="ko-KR" dirty="0"/>
              <a:t>8.</a:t>
            </a:r>
            <a:r>
              <a:rPr lang="ko-KR" altLang="en-US" dirty="0"/>
              <a:t>코칭 능력          </a:t>
            </a:r>
            <a:endParaRPr lang="en-US" altLang="ko-KR" dirty="0"/>
          </a:p>
          <a:p>
            <a:r>
              <a:rPr lang="en-US" altLang="ko-KR" dirty="0"/>
              <a:t>9.</a:t>
            </a:r>
            <a:r>
              <a:rPr lang="ko-KR" altLang="en-US" dirty="0"/>
              <a:t>문제해결 능력           </a:t>
            </a:r>
            <a:r>
              <a:rPr lang="en-US" altLang="ko-KR" dirty="0"/>
              <a:t>10.</a:t>
            </a:r>
            <a:r>
              <a:rPr lang="ko-KR" altLang="en-US" dirty="0"/>
              <a:t>회의 </a:t>
            </a:r>
            <a:r>
              <a:rPr lang="ko-KR" altLang="en-US" dirty="0" err="1"/>
              <a:t>퍼실리테이션</a:t>
            </a:r>
            <a:r>
              <a:rPr lang="ko-KR" altLang="en-US" dirty="0"/>
              <a:t> 능력           </a:t>
            </a:r>
            <a:r>
              <a:rPr lang="en-US" altLang="ko-KR" dirty="0"/>
              <a:t>11.</a:t>
            </a:r>
            <a:r>
              <a:rPr lang="ko-KR" altLang="en-US" dirty="0"/>
              <a:t>전략적 사고 능력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5213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2017. 09. 01 (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금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 ;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세미콜론 동아리 특강자료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Copyright (C) 2017 Shin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yong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hyeok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(;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세미클론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all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rights reserved.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7517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차</a:t>
            </a:r>
            <a:r>
              <a:rPr lang="en-US" altLang="ko-KR" dirty="0"/>
              <a:t>, 2</a:t>
            </a:r>
            <a:r>
              <a:rPr lang="ko-KR" altLang="en-US" dirty="0"/>
              <a:t>차</a:t>
            </a:r>
            <a:r>
              <a:rPr lang="en-US" altLang="ko-KR" dirty="0"/>
              <a:t>, 3</a:t>
            </a:r>
            <a:r>
              <a:rPr lang="ko-KR" altLang="en-US" dirty="0"/>
              <a:t>차 산업혁명과 </a:t>
            </a:r>
            <a:r>
              <a:rPr lang="en-US" altLang="ko-KR" dirty="0"/>
              <a:t>4</a:t>
            </a:r>
            <a:r>
              <a:rPr lang="ko-KR" altLang="en-US" dirty="0"/>
              <a:t>차산업혁명의 </a:t>
            </a:r>
            <a:r>
              <a:rPr lang="ko-KR" altLang="en-US" dirty="0" err="1"/>
              <a:t>다른점이</a:t>
            </a:r>
            <a:r>
              <a:rPr lang="ko-KR" altLang="en-US" dirty="0"/>
              <a:t> 무엇일까요</a:t>
            </a:r>
            <a:r>
              <a:rPr lang="en-US" altLang="ko-KR" dirty="0"/>
              <a:t>? (</a:t>
            </a:r>
            <a:r>
              <a:rPr lang="ko-KR" altLang="en-US" dirty="0"/>
              <a:t>질문 묻기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0865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차 산업혁명은 이미 </a:t>
            </a:r>
            <a:r>
              <a:rPr lang="en-US" altLang="ko-KR" dirty="0"/>
              <a:t>2010</a:t>
            </a:r>
            <a:r>
              <a:rPr lang="ko-KR" altLang="en-US" dirty="0"/>
              <a:t>년부터 </a:t>
            </a:r>
            <a:r>
              <a:rPr lang="ko-KR" altLang="en-US" dirty="0" err="1"/>
              <a:t>시작됬어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038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아디다스의 예시 </a:t>
            </a:r>
            <a:r>
              <a:rPr lang="en-US" altLang="ko-KR" dirty="0"/>
              <a:t>https://youtu.be/FVpfVdXxcCA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3059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의료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843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물리학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추가설명 </a:t>
            </a:r>
            <a:r>
              <a:rPr lang="en-US" altLang="ko-KR" dirty="0"/>
              <a:t>: </a:t>
            </a:r>
            <a:r>
              <a:rPr lang="ko-KR" altLang="en-US" dirty="0"/>
              <a:t>의사가 오진을 내릴 확률 </a:t>
            </a:r>
            <a:r>
              <a:rPr lang="en-US" altLang="ko-KR" dirty="0"/>
              <a:t>40%</a:t>
            </a:r>
          </a:p>
          <a:p>
            <a:r>
              <a:rPr lang="ko-KR" altLang="en-US" dirty="0"/>
              <a:t>기기가 오진을 내릴 확률 </a:t>
            </a:r>
            <a:r>
              <a:rPr lang="en-US" altLang="ko-KR" dirty="0"/>
              <a:t>5%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372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다음 디지털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574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</a:t>
            </a:r>
            <a:r>
              <a:rPr lang="ko-KR" altLang="en-US" dirty="0" err="1"/>
              <a:t>지능형자율주행전기차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9692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생물학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altLang="ko-KR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3135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>
            <a:normAutofit/>
          </a:bodyPr>
          <a:lstStyle>
            <a:lvl1pPr latinLnBrk="1">
              <a:defRPr lang="ko-KR" sz="5400"/>
            </a:lvl1pPr>
          </a:lstStyle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>
            <a:normAutofit/>
          </a:bodyPr>
          <a:lstStyle>
            <a:lvl1pPr marL="0" indent="0" algn="l" latinLnBrk="1">
              <a:spcBef>
                <a:spcPts val="600"/>
              </a:spcBef>
              <a:buNone/>
              <a:defRPr lang="ko-KR"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latinLnBrk="1">
              <a:buNone/>
              <a:defRPr lang="ko-KR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2017-12-19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66475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2017-12-19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66809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/>
          <a:lstStyle/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2017-12-19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8824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2017-12-19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42915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anchor="b">
            <a:normAutofit/>
          </a:bodyPr>
          <a:lstStyle>
            <a:lvl1pPr algn="l" latinLnBrk="1">
              <a:defRPr lang="ko-KR" sz="5400" b="1" cap="none" baseline="0"/>
            </a:lvl1pPr>
          </a:lstStyle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anchor="t">
            <a:normAutofit/>
          </a:bodyPr>
          <a:lstStyle>
            <a:lvl1pPr marL="0" indent="0" latinLnBrk="1">
              <a:spcBef>
                <a:spcPts val="600"/>
              </a:spcBef>
              <a:buNone/>
              <a:defRPr lang="ko-KR"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latinLnBrk="1">
              <a:buNone/>
              <a:defRPr lang="ko-KR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1">
              <a:buNone/>
              <a:defRPr lang="ko-KR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1">
              <a:buNone/>
              <a:defRPr lang="ko-KR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2017-12-19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70133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2017-12-19</a:t>
            </a:fld>
            <a:endParaRPr 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4137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/>
          <a:lstStyle>
            <a:lvl1pPr latinLnBrk="1">
              <a:defRPr lang="ko-KR"/>
            </a:lvl1pPr>
          </a:lstStyle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anchor="ctr">
            <a:normAutofit/>
          </a:bodyPr>
          <a:lstStyle>
            <a:lvl1pPr marL="0" indent="0" latinLnBrk="1">
              <a:spcBef>
                <a:spcPts val="0"/>
              </a:spcBef>
              <a:buNone/>
              <a:defRPr lang="ko-KR" sz="2000" b="0"/>
            </a:lvl1pPr>
            <a:lvl2pPr marL="457200" indent="0" latinLnBrk="1">
              <a:buNone/>
              <a:defRPr lang="ko-KR" sz="2000" b="1"/>
            </a:lvl2pPr>
            <a:lvl3pPr marL="914400" indent="0" latinLnBrk="1">
              <a:buNone/>
              <a:defRPr lang="ko-KR" sz="1800" b="1"/>
            </a:lvl3pPr>
            <a:lvl4pPr marL="1371600" indent="0" latinLnBrk="1">
              <a:buNone/>
              <a:defRPr lang="ko-KR" sz="1600" b="1"/>
            </a:lvl4pPr>
            <a:lvl5pPr marL="1828800" indent="0" latinLnBrk="1">
              <a:buNone/>
              <a:defRPr lang="ko-KR" sz="1600" b="1"/>
            </a:lvl5pPr>
            <a:lvl6pPr marL="2286000" indent="0" latinLnBrk="1">
              <a:buNone/>
              <a:defRPr lang="ko-KR" sz="1600" b="1"/>
            </a:lvl6pPr>
            <a:lvl7pPr marL="2743200" indent="0" latinLnBrk="1">
              <a:buNone/>
              <a:defRPr lang="ko-KR" sz="1600" b="1"/>
            </a:lvl7pPr>
            <a:lvl8pPr marL="3200400" indent="0" latinLnBrk="1">
              <a:buNone/>
              <a:defRPr lang="ko-KR" sz="1600" b="1"/>
            </a:lvl8pPr>
            <a:lvl9pPr marL="3657600" indent="0" latinLnBrk="1">
              <a:buNone/>
              <a:defRPr lang="ko-KR" sz="1600" b="1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anchor="ctr">
            <a:normAutofit/>
          </a:bodyPr>
          <a:lstStyle>
            <a:lvl1pPr marL="0" indent="0" latinLnBrk="1">
              <a:spcBef>
                <a:spcPts val="0"/>
              </a:spcBef>
              <a:buNone/>
              <a:defRPr lang="ko-KR" sz="2000" b="0"/>
            </a:lvl1pPr>
            <a:lvl2pPr marL="457200" indent="0" latinLnBrk="1">
              <a:buNone/>
              <a:defRPr lang="ko-KR" sz="2000" b="1"/>
            </a:lvl2pPr>
            <a:lvl3pPr marL="914400" indent="0" latinLnBrk="1">
              <a:buNone/>
              <a:defRPr lang="ko-KR" sz="1800" b="1"/>
            </a:lvl3pPr>
            <a:lvl4pPr marL="1371600" indent="0" latinLnBrk="1">
              <a:buNone/>
              <a:defRPr lang="ko-KR" sz="1600" b="1"/>
            </a:lvl4pPr>
            <a:lvl5pPr marL="1828800" indent="0" latinLnBrk="1">
              <a:buNone/>
              <a:defRPr lang="ko-KR" sz="1600" b="1"/>
            </a:lvl5pPr>
            <a:lvl6pPr marL="2286000" indent="0" latinLnBrk="1">
              <a:buNone/>
              <a:defRPr lang="ko-KR" sz="1600" b="1"/>
            </a:lvl6pPr>
            <a:lvl7pPr marL="2743200" indent="0" latinLnBrk="1">
              <a:buNone/>
              <a:defRPr lang="ko-KR" sz="1600" b="1"/>
            </a:lvl7pPr>
            <a:lvl8pPr marL="3200400" indent="0" latinLnBrk="1">
              <a:buNone/>
              <a:defRPr lang="ko-KR" sz="1600" b="1"/>
            </a:lvl8pPr>
            <a:lvl9pPr marL="3657600" indent="0" latinLnBrk="1">
              <a:buNone/>
              <a:defRPr lang="ko-KR" sz="1600" b="1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2017-12-19</a:t>
            </a:fld>
            <a:endParaRPr lang="ko-KR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00078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2017-12-19</a:t>
            </a:fld>
            <a:endParaRPr lang="ko-KR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90715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2017-12-19</a:t>
            </a:fld>
            <a:endParaRPr lang="ko-KR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44153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내용(캡션 포함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rmAutofit/>
          </a:bodyPr>
          <a:lstStyle>
            <a:lvl1pPr algn="l" latinLnBrk="1">
              <a:defRPr lang="ko-KR" sz="3600" b="1"/>
            </a:lvl1pPr>
          </a:lstStyle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>
            <a:normAutofit/>
          </a:bodyPr>
          <a:lstStyle>
            <a:lvl1pPr latinLnBrk="1">
              <a:defRPr lang="ko-KR" sz="2000"/>
            </a:lvl1pPr>
            <a:lvl2pPr latinLnBrk="1">
              <a:defRPr lang="ko-KR" sz="1800"/>
            </a:lvl2pPr>
            <a:lvl3pPr latinLnBrk="1">
              <a:defRPr lang="ko-KR" sz="1600"/>
            </a:lvl3pPr>
            <a:lvl4pPr latinLnBrk="1">
              <a:defRPr lang="ko-KR" sz="1400"/>
            </a:lvl4pPr>
            <a:lvl5pPr latinLnBrk="1">
              <a:defRPr lang="ko-KR" sz="1400"/>
            </a:lvl5pPr>
            <a:lvl6pPr latinLnBrk="1">
              <a:defRPr lang="ko-KR" sz="1400"/>
            </a:lvl6pPr>
            <a:lvl7pPr latinLnBrk="1">
              <a:defRPr lang="ko-KR" sz="1400"/>
            </a:lvl7pPr>
            <a:lvl8pPr latinLnBrk="1">
              <a:defRPr lang="ko-KR" sz="1400"/>
            </a:lvl8pPr>
            <a:lvl9pPr latinLnBrk="1">
              <a:defRPr lang="ko-KR" sz="14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  <a:p>
            <a:pPr lvl="1" latinLnBrk="1"/>
            <a:r>
              <a:rPr lang="ko-KR" altLang="en-US"/>
              <a:t>둘째 수준</a:t>
            </a:r>
          </a:p>
          <a:p>
            <a:pPr lvl="2" latinLnBrk="1"/>
            <a:r>
              <a:rPr lang="ko-KR" altLang="en-US"/>
              <a:t>셋째 수준</a:t>
            </a:r>
          </a:p>
          <a:p>
            <a:pPr lvl="3" latinLnBrk="1"/>
            <a:r>
              <a:rPr lang="ko-KR" altLang="en-US"/>
              <a:t>넷째 수준</a:t>
            </a:r>
          </a:p>
          <a:p>
            <a:pPr lvl="4" latinLnBrk="1"/>
            <a:r>
              <a:rPr lang="ko-KR" altLang="en-US"/>
              <a:t>다섯째 수준</a:t>
            </a:r>
            <a:endParaRPr 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 latinLnBrk="1">
              <a:lnSpc>
                <a:spcPct val="110000"/>
              </a:lnSpc>
              <a:spcBef>
                <a:spcPts val="600"/>
              </a:spcBef>
              <a:buNone/>
              <a:defRPr lang="ko-KR"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latinLnBrk="1">
              <a:buNone/>
              <a:defRPr lang="ko-KR" sz="1200"/>
            </a:lvl2pPr>
            <a:lvl3pPr marL="914400" indent="0" latinLnBrk="1">
              <a:buNone/>
              <a:defRPr lang="ko-KR" sz="1000"/>
            </a:lvl3pPr>
            <a:lvl4pPr marL="1371600" indent="0" latinLnBrk="1">
              <a:buNone/>
              <a:defRPr lang="ko-KR" sz="900"/>
            </a:lvl4pPr>
            <a:lvl5pPr marL="1828800" indent="0" latinLnBrk="1">
              <a:buNone/>
              <a:defRPr lang="ko-KR" sz="900"/>
            </a:lvl5pPr>
            <a:lvl6pPr marL="2286000" indent="0" latinLnBrk="1">
              <a:buNone/>
              <a:defRPr lang="ko-KR" sz="900"/>
            </a:lvl6pPr>
            <a:lvl7pPr marL="2743200" indent="0" latinLnBrk="1">
              <a:buNone/>
              <a:defRPr lang="ko-KR" sz="900"/>
            </a:lvl7pPr>
            <a:lvl8pPr marL="3200400" indent="0" latinLnBrk="1">
              <a:buNone/>
              <a:defRPr lang="ko-KR" sz="900"/>
            </a:lvl8pPr>
            <a:lvl9pPr marL="3657600" indent="0" latinLnBrk="1">
              <a:buNone/>
              <a:defRPr lang="ko-KR" sz="9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t>2017-12-19</a:t>
            </a:fld>
            <a:endParaRPr 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10171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(캡션 포함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Autofit/>
          </a:bodyPr>
          <a:lstStyle>
            <a:lvl1pPr algn="l" latinLnBrk="1">
              <a:defRPr lang="ko-KR" sz="3600" b="1"/>
            </a:lvl1pPr>
          </a:lstStyle>
          <a:p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 algn="ctr" latinLnBrk="1">
              <a:buNone/>
              <a:defRPr lang="ko-KR" sz="2400"/>
            </a:lvl1pPr>
            <a:lvl2pPr marL="457200" indent="0" latinLnBrk="1">
              <a:buNone/>
              <a:defRPr lang="ko-KR" sz="2800"/>
            </a:lvl2pPr>
            <a:lvl3pPr marL="914400" indent="0" latinLnBrk="1">
              <a:buNone/>
              <a:defRPr lang="ko-KR" sz="2400"/>
            </a:lvl3pPr>
            <a:lvl4pPr marL="1371600" indent="0" latinLnBrk="1">
              <a:buNone/>
              <a:defRPr lang="ko-KR" sz="2000"/>
            </a:lvl4pPr>
            <a:lvl5pPr marL="1828800" indent="0" latinLnBrk="1">
              <a:buNone/>
              <a:defRPr lang="ko-KR" sz="2000"/>
            </a:lvl5pPr>
            <a:lvl6pPr marL="2286000" indent="0" latinLnBrk="1">
              <a:buNone/>
              <a:defRPr lang="ko-KR" sz="2000"/>
            </a:lvl6pPr>
            <a:lvl7pPr marL="2743200" indent="0" latinLnBrk="1">
              <a:buNone/>
              <a:defRPr lang="ko-KR" sz="2000"/>
            </a:lvl7pPr>
            <a:lvl8pPr marL="3200400" indent="0" latinLnBrk="1">
              <a:buNone/>
              <a:defRPr lang="ko-KR" sz="2000"/>
            </a:lvl8pPr>
            <a:lvl9pPr marL="3657600" indent="0" latinLnBrk="1">
              <a:buNone/>
              <a:defRPr lang="ko-KR"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ko-KR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 latinLnBrk="1">
              <a:lnSpc>
                <a:spcPct val="110000"/>
              </a:lnSpc>
              <a:spcBef>
                <a:spcPts val="600"/>
              </a:spcBef>
              <a:buNone/>
              <a:defRPr lang="ko-KR" sz="1800"/>
            </a:lvl1pPr>
            <a:lvl2pPr marL="457200" indent="0" latinLnBrk="1">
              <a:buNone/>
              <a:defRPr lang="ko-KR" sz="1200"/>
            </a:lvl2pPr>
            <a:lvl3pPr marL="914400" indent="0" latinLnBrk="1">
              <a:buNone/>
              <a:defRPr lang="ko-KR" sz="1000"/>
            </a:lvl3pPr>
            <a:lvl4pPr marL="1371600" indent="0" latinLnBrk="1">
              <a:buNone/>
              <a:defRPr lang="ko-KR" sz="900"/>
            </a:lvl4pPr>
            <a:lvl5pPr marL="1828800" indent="0" latinLnBrk="1">
              <a:buNone/>
              <a:defRPr lang="ko-KR" sz="900"/>
            </a:lvl5pPr>
            <a:lvl6pPr marL="2286000" indent="0" latinLnBrk="1">
              <a:buNone/>
              <a:defRPr lang="ko-KR" sz="900"/>
            </a:lvl6pPr>
            <a:lvl7pPr marL="2743200" indent="0" latinLnBrk="1">
              <a:buNone/>
              <a:defRPr lang="ko-KR" sz="900"/>
            </a:lvl7pPr>
            <a:lvl8pPr marL="3200400" indent="0" latinLnBrk="1">
              <a:buNone/>
              <a:defRPr lang="ko-KR" sz="900"/>
            </a:lvl8pPr>
            <a:lvl9pPr marL="3657600" indent="0" latinLnBrk="1">
              <a:buNone/>
              <a:defRPr lang="ko-KR" sz="900"/>
            </a:lvl9pPr>
          </a:lstStyle>
          <a:p>
            <a:pPr lvl="0" latinLnBrk="1"/>
            <a:r>
              <a:rPr lang="ko-KR" altLang="en-US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41960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latinLnBrk="1"/>
            <a:r>
              <a:rPr lang="ko-KR" dirty="0"/>
              <a:t>마스터 텍스트 스타일 편집</a:t>
            </a:r>
          </a:p>
          <a:p>
            <a:pPr lvl="1" latinLnBrk="1"/>
            <a:r>
              <a:rPr lang="ko-KR" dirty="0"/>
              <a:t>둘째 수준</a:t>
            </a:r>
          </a:p>
          <a:p>
            <a:pPr lvl="2" latinLnBrk="1"/>
            <a:r>
              <a:rPr lang="ko-KR" dirty="0"/>
              <a:t>셋째 수준</a:t>
            </a:r>
          </a:p>
          <a:p>
            <a:pPr lvl="3" latinLnBrk="1"/>
            <a:r>
              <a:rPr lang="ko-KR" dirty="0"/>
              <a:t>넷째 수준</a:t>
            </a:r>
          </a:p>
          <a:p>
            <a:pPr lvl="4" latinLnBrk="1"/>
            <a:r>
              <a:rPr lang="ko-KR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1">
              <a:defRPr lang="ko-KR"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atinLnBrk="1"/>
            <a:fld id="{3E0FA9E5-6744-4841-888F-9E7CC0C2B7EC}" type="datetimeFigureOut">
              <a:pPr latinLnBrk="1"/>
              <a:t>2017-12-19</a:t>
            </a:fld>
            <a:endParaRPr 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1">
              <a:defRPr lang="ko-KR"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1">
              <a:defRPr lang="ko-KR"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AEAE4A8-A6E5-453E-B946-FB774B73F48C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597054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lang="ko-KR" sz="3600" b="1" kern="120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7432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lang="ko-KR" sz="2000" kern="1200">
          <a:solidFill>
            <a:schemeClr val="tx1">
              <a:lumMod val="65000"/>
              <a:lumOff val="3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59436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lang="ko-KR" sz="1800" kern="1200">
          <a:solidFill>
            <a:schemeClr val="tx1">
              <a:lumMod val="65000"/>
              <a:lumOff val="3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7724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lang="ko-KR" sz="1600" kern="1200">
          <a:solidFill>
            <a:schemeClr val="tx1">
              <a:lumMod val="65000"/>
              <a:lumOff val="3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96012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097280" indent="-13716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23444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lang="ko-KR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vincicoders.com/faq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7Pq-S557XQU" TargetMode="External"/><Relationship Id="rId4" Type="http://schemas.openxmlformats.org/officeDocument/2006/relationships/image" Target="../media/image29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VpfVdXxcCA" TargetMode="Externa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차 산업혁명</a:t>
            </a:r>
            <a:endParaRPr lang="ko-KR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내가 왜 이러고 </a:t>
            </a:r>
            <a:r>
              <a:rPr lang="ko-KR" altLang="en-US" dirty="0" err="1"/>
              <a:t>있을까의</a:t>
            </a:r>
            <a:r>
              <a:rPr lang="ko-KR" altLang="en-US" dirty="0"/>
              <a:t> 해답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아마</a:t>
            </a:r>
            <a:r>
              <a:rPr lang="en-US" altLang="ko-KR" dirty="0"/>
              <a:t>)</a:t>
            </a:r>
            <a:endParaRPr lang="ko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4D75-2F65-4EF0-A6BB-0D632C5EBF46}"/>
              </a:ext>
            </a:extLst>
          </p:cNvPr>
          <p:cNvSpPr txBox="1"/>
          <p:nvPr/>
        </p:nvSpPr>
        <p:spPr>
          <a:xfrm>
            <a:off x="189756" y="164068"/>
            <a:ext cx="4693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2017. 09. 01 (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금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 ;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세미콜론 동아리 특강자료</a:t>
            </a:r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ICT </a:t>
            </a:r>
            <a:r>
              <a:rPr lang="ko-KR" altLang="en-US" dirty="0"/>
              <a:t>기술과 산업의 결합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991087" y="1642838"/>
            <a:ext cx="8944211" cy="4194388"/>
          </a:xfrm>
        </p:spPr>
        <p:txBody>
          <a:bodyPr>
            <a:normAutofit lnSpcReduction="10000"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금융</a:t>
            </a:r>
            <a:r>
              <a:rPr lang="en-US" altLang="ko-KR" dirty="0"/>
              <a:t>:  </a:t>
            </a:r>
            <a:r>
              <a:rPr lang="ko-KR" altLang="en-US" dirty="0"/>
              <a:t>인터넷뱅킹</a:t>
            </a:r>
            <a:r>
              <a:rPr lang="en-US" altLang="ko-KR" dirty="0"/>
              <a:t>, </a:t>
            </a:r>
            <a:r>
              <a:rPr lang="ko-KR" altLang="en-US" dirty="0"/>
              <a:t>보험</a:t>
            </a:r>
            <a:r>
              <a:rPr lang="en-US" altLang="ko-KR" dirty="0"/>
              <a:t>, </a:t>
            </a:r>
            <a:r>
              <a:rPr lang="ko-KR" altLang="en-US" dirty="0"/>
              <a:t>주식거래 </a:t>
            </a:r>
            <a:r>
              <a:rPr lang="en-US" altLang="ko-KR" dirty="0"/>
              <a:t>-&gt; </a:t>
            </a:r>
            <a:r>
              <a:rPr lang="en-US" altLang="ko-KR" dirty="0" err="1"/>
              <a:t>FinTech</a:t>
            </a:r>
            <a:r>
              <a:rPr lang="en-US" altLang="ko-KR" dirty="0"/>
              <a:t>, </a:t>
            </a:r>
            <a:r>
              <a:rPr lang="ko-KR" altLang="en-US" dirty="0" err="1"/>
              <a:t>수수료절감</a:t>
            </a:r>
            <a:r>
              <a:rPr lang="en-US" altLang="ko-KR" dirty="0"/>
              <a:t>, </a:t>
            </a:r>
            <a:r>
              <a:rPr lang="ko-KR" altLang="en-US" dirty="0"/>
              <a:t>보안이 중요</a:t>
            </a:r>
            <a:r>
              <a:rPr lang="en-US" altLang="ko-KR" dirty="0"/>
              <a:t>(</a:t>
            </a:r>
            <a:r>
              <a:rPr lang="ko-KR" altLang="en-US" dirty="0" err="1"/>
              <a:t>페인블록</a:t>
            </a:r>
            <a:r>
              <a:rPr lang="en-US" altLang="ko-KR" dirty="0"/>
              <a:t>, </a:t>
            </a:r>
            <a:r>
              <a:rPr lang="ko-KR" altLang="en-US" dirty="0"/>
              <a:t>비트코인 등</a:t>
            </a:r>
            <a:r>
              <a:rPr lang="en-US" altLang="ko-KR" dirty="0"/>
              <a:t>)</a:t>
            </a:r>
          </a:p>
          <a:p>
            <a:r>
              <a:rPr lang="ko-KR" altLang="en-US" dirty="0">
                <a:solidFill>
                  <a:srgbClr val="FF0000"/>
                </a:solidFill>
              </a:rPr>
              <a:t>유통</a:t>
            </a:r>
            <a:r>
              <a:rPr lang="en-US" altLang="ko-KR" dirty="0"/>
              <a:t>:  </a:t>
            </a:r>
            <a:r>
              <a:rPr lang="ko-KR" altLang="en-US" dirty="0"/>
              <a:t>온라인마켓으로 생산자와 소비자의 직접</a:t>
            </a:r>
            <a:r>
              <a:rPr lang="en-US" altLang="ko-KR" dirty="0"/>
              <a:t>, </a:t>
            </a:r>
            <a:r>
              <a:rPr lang="ko-KR" altLang="en-US" dirty="0"/>
              <a:t>유통마진 최소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r>
              <a:rPr lang="en-US" altLang="ko-KR" dirty="0"/>
              <a:t> </a:t>
            </a:r>
            <a:r>
              <a:rPr lang="ko-KR" altLang="en-US" dirty="0"/>
              <a:t>및 지역 경계 초월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교육</a:t>
            </a:r>
            <a:r>
              <a:rPr lang="en-US" altLang="ko-KR" dirty="0"/>
              <a:t>:  </a:t>
            </a:r>
            <a:r>
              <a:rPr lang="ko-KR" altLang="en-US" dirty="0" err="1"/>
              <a:t>온라인강의</a:t>
            </a:r>
            <a:r>
              <a:rPr lang="ko-KR" altLang="en-US" dirty="0"/>
              <a:t> </a:t>
            </a:r>
            <a:r>
              <a:rPr lang="en-US" altLang="ko-KR" dirty="0"/>
              <a:t>(OCW), Certificate Course vs Degree Course, Micro College (</a:t>
            </a:r>
            <a:r>
              <a:rPr lang="en-US" altLang="ko-KR" dirty="0">
                <a:hlinkClick r:id="rId3"/>
              </a:rPr>
              <a:t>http://www.davincicoders.com/faq/</a:t>
            </a:r>
            <a:r>
              <a:rPr lang="en-US" altLang="ko-KR" dirty="0"/>
              <a:t>)</a:t>
            </a:r>
          </a:p>
          <a:p>
            <a:r>
              <a:rPr lang="ko-KR" altLang="en-US" dirty="0">
                <a:solidFill>
                  <a:srgbClr val="FF0000"/>
                </a:solidFill>
              </a:rPr>
              <a:t>의료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헬스케어</a:t>
            </a:r>
            <a:r>
              <a:rPr lang="en-US" altLang="ko-KR" dirty="0"/>
              <a:t>:  </a:t>
            </a:r>
            <a:r>
              <a:rPr lang="ko-KR" altLang="en-US" dirty="0"/>
              <a:t>원격진료</a:t>
            </a:r>
            <a:r>
              <a:rPr lang="en-US" altLang="ko-KR" dirty="0"/>
              <a:t>, </a:t>
            </a:r>
            <a:r>
              <a:rPr lang="ko-KR" altLang="en-US" dirty="0"/>
              <a:t>로봇수술</a:t>
            </a:r>
            <a:r>
              <a:rPr lang="en-US" altLang="ko-KR" dirty="0"/>
              <a:t>, AI </a:t>
            </a:r>
            <a:r>
              <a:rPr lang="ko-KR" altLang="en-US" dirty="0"/>
              <a:t>기반</a:t>
            </a:r>
            <a:r>
              <a:rPr lang="en-US" altLang="ko-KR" dirty="0"/>
              <a:t> </a:t>
            </a:r>
            <a:r>
              <a:rPr lang="ko-KR" altLang="en-US" dirty="0"/>
              <a:t>진료</a:t>
            </a:r>
            <a:r>
              <a:rPr lang="en-US" altLang="ko-KR" dirty="0"/>
              <a:t>, </a:t>
            </a:r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기반 헬스케어</a:t>
            </a:r>
            <a:r>
              <a:rPr lang="en-US" altLang="ko-KR" dirty="0"/>
              <a:t>+Big Data 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 err="1"/>
              <a:t>사전진단</a:t>
            </a:r>
            <a:r>
              <a:rPr lang="en-US" altLang="ko-KR" dirty="0"/>
              <a:t>, </a:t>
            </a:r>
            <a:r>
              <a:rPr lang="ko-KR" altLang="en-US" dirty="0"/>
              <a:t>의료비용절감</a:t>
            </a:r>
            <a:r>
              <a:rPr lang="en-US" altLang="ko-KR" dirty="0"/>
              <a:t>, </a:t>
            </a:r>
            <a:r>
              <a:rPr lang="ko-KR" altLang="en-US" dirty="0"/>
              <a:t>의료서비스 </a:t>
            </a:r>
            <a:r>
              <a:rPr lang="ko-KR" altLang="en-US" dirty="0" err="1"/>
              <a:t>품질제고</a:t>
            </a:r>
            <a:r>
              <a:rPr lang="en-US" altLang="ko-KR" dirty="0"/>
              <a:t>, </a:t>
            </a:r>
            <a:r>
              <a:rPr lang="ko-KR" altLang="en-US" dirty="0"/>
              <a:t>외래환자</a:t>
            </a:r>
            <a:r>
              <a:rPr lang="en-US" altLang="ko-KR" dirty="0"/>
              <a:t>&gt;</a:t>
            </a:r>
            <a:r>
              <a:rPr lang="ko-KR" altLang="en-US" dirty="0"/>
              <a:t>입원환자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운송</a:t>
            </a:r>
            <a:r>
              <a:rPr lang="en-US" altLang="ko-KR" dirty="0"/>
              <a:t>: </a:t>
            </a:r>
            <a:r>
              <a:rPr lang="ko-KR" altLang="en-US" dirty="0" err="1"/>
              <a:t>드론</a:t>
            </a:r>
            <a:r>
              <a:rPr lang="en-US" altLang="ko-KR" dirty="0"/>
              <a:t>, </a:t>
            </a:r>
            <a:r>
              <a:rPr lang="ko-KR" altLang="en-US" dirty="0" err="1"/>
              <a:t>무인트럭</a:t>
            </a:r>
            <a:r>
              <a:rPr lang="en-US" altLang="ko-KR" dirty="0"/>
              <a:t>, 3D </a:t>
            </a:r>
            <a:r>
              <a:rPr lang="ko-KR" altLang="en-US" dirty="0"/>
              <a:t>프린터 </a:t>
            </a:r>
            <a:r>
              <a:rPr lang="ko-KR" altLang="en-US" dirty="0" err="1"/>
              <a:t>원격생산</a:t>
            </a:r>
            <a:r>
              <a:rPr lang="ko-KR" altLang="en-US" dirty="0"/>
              <a:t> 및 운송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인공지능</a:t>
            </a:r>
            <a:r>
              <a:rPr lang="en-US" altLang="ko-KR" dirty="0"/>
              <a:t>: </a:t>
            </a:r>
            <a:r>
              <a:rPr lang="ko-KR" altLang="en-US" dirty="0"/>
              <a:t> </a:t>
            </a:r>
            <a:r>
              <a:rPr lang="en-US" altLang="ko-KR" dirty="0"/>
              <a:t>Machine Learning, Machine Teaching, </a:t>
            </a:r>
            <a:r>
              <a:rPr lang="ko-KR" altLang="en-US" dirty="0" err="1"/>
              <a:t>인간두뇌</a:t>
            </a:r>
            <a:r>
              <a:rPr lang="ko-KR" altLang="en-US" dirty="0"/>
              <a:t> 이해 </a:t>
            </a:r>
            <a:r>
              <a:rPr lang="en-US" altLang="ko-KR" dirty="0"/>
              <a:t>10%</a:t>
            </a:r>
            <a:r>
              <a:rPr lang="ko-KR" altLang="en-US" dirty="0"/>
              <a:t>미만</a:t>
            </a:r>
            <a:r>
              <a:rPr lang="en-US" altLang="ko-KR" dirty="0"/>
              <a:t>, </a:t>
            </a:r>
            <a:r>
              <a:rPr lang="ko-KR" altLang="en-US" dirty="0"/>
              <a:t>기계의 인간이해</a:t>
            </a:r>
            <a:r>
              <a:rPr lang="en-US" altLang="ko-KR" dirty="0"/>
              <a:t>, </a:t>
            </a:r>
            <a:r>
              <a:rPr lang="ko-KR" altLang="en-US" dirty="0"/>
              <a:t>윤리</a:t>
            </a:r>
            <a:r>
              <a:rPr lang="en-US" altLang="ko-KR" dirty="0"/>
              <a:t>, </a:t>
            </a:r>
            <a:r>
              <a:rPr lang="ko-KR" altLang="en-US" dirty="0"/>
              <a:t>도덕</a:t>
            </a:r>
            <a:r>
              <a:rPr lang="en-US" altLang="ko-KR" dirty="0"/>
              <a:t>, </a:t>
            </a:r>
            <a:r>
              <a:rPr lang="ko-KR" altLang="en-US" dirty="0"/>
              <a:t>법률 영역</a:t>
            </a:r>
            <a:r>
              <a:rPr lang="en-US" altLang="ko-KR" dirty="0"/>
              <a:t> </a:t>
            </a:r>
            <a:r>
              <a:rPr lang="ko-KR" altLang="en-US" dirty="0"/>
              <a:t>문제</a:t>
            </a:r>
          </a:p>
        </p:txBody>
      </p:sp>
    </p:spTree>
    <p:extLst>
      <p:ext uri="{BB962C8B-B14F-4D97-AF65-F5344CB8AC3E}">
        <p14:creationId xmlns:p14="http://schemas.microsoft.com/office/powerpoint/2010/main" val="158195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5943" y="453493"/>
            <a:ext cx="10081467" cy="1400165"/>
          </a:xfrm>
        </p:spPr>
        <p:txBody>
          <a:bodyPr/>
          <a:lstStyle/>
          <a:p>
            <a:r>
              <a:rPr lang="ko-KR" altLang="en-US" dirty="0"/>
              <a:t>의료시스템의 변화 </a:t>
            </a:r>
            <a:br>
              <a:rPr lang="en-US" altLang="ko-KR" dirty="0"/>
            </a:br>
            <a:r>
              <a:rPr lang="en-US" altLang="ko-KR" sz="3199" dirty="0">
                <a:solidFill>
                  <a:srgbClr val="FFFF00"/>
                </a:solidFill>
              </a:rPr>
              <a:t>(</a:t>
            </a:r>
            <a:r>
              <a:rPr lang="ko-KR" altLang="en-US" sz="3199" dirty="0">
                <a:solidFill>
                  <a:srgbClr val="FFFF00"/>
                </a:solidFill>
              </a:rPr>
              <a:t>외래환자 비율감소</a:t>
            </a:r>
            <a:r>
              <a:rPr lang="en-US" altLang="ko-KR" sz="3199" dirty="0">
                <a:solidFill>
                  <a:srgbClr val="FFFF00"/>
                </a:solidFill>
              </a:rPr>
              <a:t>, </a:t>
            </a:r>
            <a:r>
              <a:rPr lang="ko-KR" altLang="en-US" sz="3199" dirty="0">
                <a:solidFill>
                  <a:srgbClr val="FFFF00"/>
                </a:solidFill>
              </a:rPr>
              <a:t>원격진료 </a:t>
            </a:r>
            <a:r>
              <a:rPr lang="ko-KR" altLang="en-US" sz="3199" dirty="0" err="1">
                <a:solidFill>
                  <a:srgbClr val="FFFF00"/>
                </a:solidFill>
              </a:rPr>
              <a:t>비율증가</a:t>
            </a:r>
            <a:r>
              <a:rPr lang="en-US" altLang="ko-KR" sz="3199" dirty="0">
                <a:solidFill>
                  <a:srgbClr val="FFFF00"/>
                </a:solidFill>
              </a:rPr>
              <a:t>)</a:t>
            </a:r>
            <a:endParaRPr lang="ko-KR" altLang="en-US" sz="3199" dirty="0">
              <a:solidFill>
                <a:srgbClr val="FFFF00"/>
              </a:solidFill>
            </a:endParaRPr>
          </a:p>
        </p:txBody>
      </p:sp>
      <p:pic>
        <p:nvPicPr>
          <p:cNvPr id="3074" name="Picture 2" descr="Projected number of telehealth* patients worldwide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479" y="1977479"/>
            <a:ext cx="5726016" cy="400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7653951" y="5982136"/>
            <a:ext cx="2162530" cy="3076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/>
              <a:t>https://www.tractica.com</a:t>
            </a:r>
          </a:p>
        </p:txBody>
      </p:sp>
      <p:pic>
        <p:nvPicPr>
          <p:cNvPr id="3076" name="Picture 4" descr="inpatient vs outpatient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706" y="1977479"/>
            <a:ext cx="5339542" cy="400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453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0697" y="275492"/>
            <a:ext cx="9348603" cy="993268"/>
          </a:xfrm>
        </p:spPr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차산업혁명을 이끄는 기술 </a:t>
            </a:r>
            <a:r>
              <a:rPr lang="en-US" altLang="ko-KR" sz="3199" dirty="0">
                <a:solidFill>
                  <a:srgbClr val="FFFF00"/>
                </a:solidFill>
              </a:rPr>
              <a:t>(</a:t>
            </a:r>
            <a:r>
              <a:rPr lang="ko-KR" altLang="en-US" sz="3199" dirty="0">
                <a:solidFill>
                  <a:srgbClr val="FFFF00"/>
                </a:solidFill>
              </a:rPr>
              <a:t>물리학</a:t>
            </a:r>
            <a:r>
              <a:rPr lang="en-US" altLang="ko-KR" sz="3199" dirty="0">
                <a:solidFill>
                  <a:srgbClr val="FFFF00"/>
                </a:solidFill>
              </a:rPr>
              <a:t>)</a:t>
            </a:r>
            <a:endParaRPr lang="ko-KR" altLang="en-US" sz="3199" dirty="0">
              <a:solidFill>
                <a:srgbClr val="FFFF0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961783" y="1446762"/>
            <a:ext cx="9086433" cy="1794698"/>
          </a:xfrm>
        </p:spPr>
        <p:txBody>
          <a:bodyPr>
            <a:normAutofit lnSpcReduction="10000"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무인운송수단</a:t>
            </a:r>
            <a:r>
              <a:rPr lang="en-US" altLang="ko-KR" dirty="0"/>
              <a:t>: </a:t>
            </a:r>
            <a:r>
              <a:rPr lang="ko-KR" altLang="en-US" dirty="0" err="1"/>
              <a:t>드론</a:t>
            </a:r>
            <a:r>
              <a:rPr lang="en-US" altLang="ko-KR" dirty="0"/>
              <a:t>, </a:t>
            </a:r>
            <a:r>
              <a:rPr lang="ko-KR" altLang="en-US" dirty="0"/>
              <a:t>트럭</a:t>
            </a:r>
            <a:r>
              <a:rPr lang="en-US" altLang="ko-KR" dirty="0"/>
              <a:t>, </a:t>
            </a:r>
            <a:r>
              <a:rPr lang="ko-KR" altLang="en-US" dirty="0"/>
              <a:t>항공기</a:t>
            </a:r>
            <a:r>
              <a:rPr lang="en-US" altLang="ko-KR" dirty="0"/>
              <a:t> </a:t>
            </a:r>
            <a:r>
              <a:rPr lang="ko-KR" altLang="en-US" dirty="0"/>
              <a:t>등 </a:t>
            </a:r>
            <a:r>
              <a:rPr lang="en-US" altLang="ko-KR" dirty="0"/>
              <a:t>+ </a:t>
            </a:r>
            <a:r>
              <a:rPr lang="ko-KR" altLang="en-US" dirty="0"/>
              <a:t>인공지능</a:t>
            </a:r>
            <a:r>
              <a:rPr lang="en-US" altLang="ko-KR" dirty="0"/>
              <a:t>, </a:t>
            </a:r>
            <a:r>
              <a:rPr lang="ko-KR" altLang="en-US" dirty="0"/>
              <a:t>빅데이터</a:t>
            </a:r>
            <a:endParaRPr lang="en-US" altLang="ko-KR" dirty="0"/>
          </a:p>
          <a:p>
            <a:r>
              <a:rPr lang="en-US" altLang="ko-KR" dirty="0">
                <a:solidFill>
                  <a:srgbClr val="FF0000"/>
                </a:solidFill>
              </a:rPr>
              <a:t>3D </a:t>
            </a:r>
            <a:r>
              <a:rPr lang="ko-KR" altLang="en-US" dirty="0">
                <a:solidFill>
                  <a:srgbClr val="FF0000"/>
                </a:solidFill>
              </a:rPr>
              <a:t>프린팅</a:t>
            </a:r>
            <a:r>
              <a:rPr lang="en-US" altLang="ko-KR" dirty="0"/>
              <a:t>: </a:t>
            </a:r>
            <a:r>
              <a:rPr lang="ko-KR" altLang="en-US" dirty="0"/>
              <a:t>맞춤형 생산</a:t>
            </a:r>
            <a:r>
              <a:rPr lang="en-US" altLang="ko-KR" dirty="0"/>
              <a:t>, </a:t>
            </a:r>
            <a:r>
              <a:rPr lang="ko-KR" altLang="en-US" dirty="0" err="1"/>
              <a:t>원격공장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생산</a:t>
            </a:r>
            <a:r>
              <a:rPr lang="en-US" altLang="ko-KR" dirty="0"/>
              <a:t>+</a:t>
            </a:r>
            <a:r>
              <a:rPr lang="ko-KR" altLang="en-US" dirty="0"/>
              <a:t>운송</a:t>
            </a:r>
            <a:r>
              <a:rPr lang="en-US" altLang="ko-KR" dirty="0"/>
              <a:t>)</a:t>
            </a:r>
          </a:p>
          <a:p>
            <a:r>
              <a:rPr lang="ko-KR" altLang="en-US" dirty="0">
                <a:solidFill>
                  <a:srgbClr val="FF0000"/>
                </a:solidFill>
              </a:rPr>
              <a:t>로봇공학</a:t>
            </a:r>
            <a:r>
              <a:rPr lang="en-US" altLang="ko-KR" dirty="0"/>
              <a:t>: </a:t>
            </a:r>
            <a:r>
              <a:rPr lang="ko-KR" altLang="en-US" dirty="0" err="1"/>
              <a:t>생체모방형</a:t>
            </a:r>
            <a:r>
              <a:rPr lang="ko-KR" altLang="en-US" dirty="0"/>
              <a:t> 로봇으로 발전</a:t>
            </a:r>
            <a:r>
              <a:rPr lang="en-US" altLang="ko-KR" dirty="0"/>
              <a:t>, </a:t>
            </a:r>
            <a:r>
              <a:rPr lang="ko-KR" altLang="en-US" dirty="0"/>
              <a:t>윤리적 심리적 문제 야기 가능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신소재</a:t>
            </a:r>
            <a:r>
              <a:rPr lang="en-US" altLang="ko-KR" dirty="0"/>
              <a:t>: </a:t>
            </a:r>
            <a:r>
              <a:rPr lang="ko-KR" altLang="en-US" dirty="0"/>
              <a:t>재생가능</a:t>
            </a:r>
            <a:r>
              <a:rPr lang="en-US" altLang="ko-KR" dirty="0"/>
              <a:t>, </a:t>
            </a:r>
            <a:r>
              <a:rPr lang="ko-KR" altLang="en-US" dirty="0"/>
              <a:t>친환경</a:t>
            </a:r>
            <a:r>
              <a:rPr lang="en-US" altLang="ko-KR" dirty="0"/>
              <a:t>, </a:t>
            </a:r>
            <a:r>
              <a:rPr lang="ko-KR" altLang="en-US" dirty="0"/>
              <a:t>재활용</a:t>
            </a:r>
            <a:r>
              <a:rPr lang="en-US" altLang="ko-KR" dirty="0"/>
              <a:t> </a:t>
            </a:r>
            <a:r>
              <a:rPr lang="ko-KR" altLang="en-US" dirty="0" err="1"/>
              <a:t>스마트소재</a:t>
            </a:r>
            <a:endParaRPr lang="ko-KR" altLang="en-US" dirty="0"/>
          </a:p>
        </p:txBody>
      </p:sp>
      <p:pic>
        <p:nvPicPr>
          <p:cNvPr id="7170" name="Picture 2" descr="드론 아마존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8421" y="3212513"/>
            <a:ext cx="3666318" cy="1828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3d 프린터 자동차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6023" y="4808993"/>
            <a:ext cx="3576741" cy="2008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생체모방로봇에 대한 이미지 검색결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2764" y="3004084"/>
            <a:ext cx="3310007" cy="2461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재생가능소재에 대한 이미지 검색결과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14" y="3241459"/>
            <a:ext cx="3157849" cy="3065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9383474" y="5489955"/>
            <a:ext cx="2709297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/>
              <a:t>http://noulpamant.ro/articole/stiinte-de-frontiera/biomimetismul-natura-este-aici-ca-ghid/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818110" y="5494046"/>
            <a:ext cx="1387913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/>
              <a:t>https://localmotors.com/3d-printed-car/</a:t>
            </a:r>
            <a:endParaRPr lang="ko-KR" altLang="en-US" sz="1799" dirty="0"/>
          </a:p>
        </p:txBody>
      </p:sp>
      <p:sp>
        <p:nvSpPr>
          <p:cNvPr id="6" name="직사각형 5"/>
          <p:cNvSpPr/>
          <p:nvPr/>
        </p:nvSpPr>
        <p:spPr>
          <a:xfrm>
            <a:off x="7107712" y="3188199"/>
            <a:ext cx="1675052" cy="9384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/>
              <a:t>https://techcrunch.com/2015/03/30/canada-proves-fertile-ground-for-amazon-drone-delivery-tests/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68413" y="6316788"/>
            <a:ext cx="3310007" cy="276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/>
              <a:t>http://ginkgoumbrella.com/sustainability/</a:t>
            </a:r>
          </a:p>
        </p:txBody>
      </p:sp>
    </p:spTree>
    <p:extLst>
      <p:ext uri="{BB962C8B-B14F-4D97-AF65-F5344CB8AC3E}">
        <p14:creationId xmlns:p14="http://schemas.microsoft.com/office/powerpoint/2010/main" val="14374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09743" y="92065"/>
            <a:ext cx="8686801" cy="1066800"/>
          </a:xfrm>
        </p:spPr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차산업혁명을 이끄는 기술 </a:t>
            </a:r>
            <a:r>
              <a:rPr lang="en-US" altLang="ko-KR" sz="3199" dirty="0">
                <a:solidFill>
                  <a:srgbClr val="FFFF00"/>
                </a:solidFill>
              </a:rPr>
              <a:t>(</a:t>
            </a:r>
            <a:r>
              <a:rPr lang="ko-KR" altLang="en-US" sz="3199" dirty="0">
                <a:solidFill>
                  <a:srgbClr val="FFFF00"/>
                </a:solidFill>
              </a:rPr>
              <a:t>디지털</a:t>
            </a:r>
            <a:r>
              <a:rPr lang="en-US" altLang="ko-KR" sz="3199" dirty="0">
                <a:solidFill>
                  <a:srgbClr val="FFFF00"/>
                </a:solidFill>
              </a:rPr>
              <a:t>)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09743" y="1316351"/>
            <a:ext cx="9978856" cy="2303878"/>
          </a:xfrm>
        </p:spPr>
        <p:txBody>
          <a:bodyPr>
            <a:normAutofit lnSpcReduction="10000"/>
          </a:bodyPr>
          <a:lstStyle/>
          <a:p>
            <a:r>
              <a:rPr lang="ko-KR" altLang="en-US" dirty="0" err="1">
                <a:solidFill>
                  <a:srgbClr val="FF0000"/>
                </a:solidFill>
              </a:rPr>
              <a:t>사물인터넷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IoT</a:t>
            </a:r>
            <a:r>
              <a:rPr lang="en-US" altLang="ko-KR" dirty="0"/>
              <a:t>): </a:t>
            </a:r>
            <a:r>
              <a:rPr lang="ko-KR" altLang="en-US" dirty="0"/>
              <a:t>원격모니터링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금융거래</a:t>
            </a:r>
            <a:r>
              <a:rPr lang="en-US" altLang="ko-KR" dirty="0"/>
              <a:t>: </a:t>
            </a:r>
            <a:r>
              <a:rPr lang="ko-KR" altLang="en-US" dirty="0" err="1"/>
              <a:t>블록체인</a:t>
            </a:r>
            <a:r>
              <a:rPr lang="en-US" altLang="ko-KR" dirty="0"/>
              <a:t>, </a:t>
            </a:r>
            <a:r>
              <a:rPr lang="ko-KR" altLang="en-US" dirty="0"/>
              <a:t>비트코인</a:t>
            </a:r>
            <a:endParaRPr lang="en-US" altLang="ko-KR" dirty="0"/>
          </a:p>
          <a:p>
            <a:r>
              <a:rPr lang="ko-KR" altLang="en-US" dirty="0" err="1">
                <a:solidFill>
                  <a:srgbClr val="FF0000"/>
                </a:solidFill>
              </a:rPr>
              <a:t>공유경제</a:t>
            </a:r>
            <a:r>
              <a:rPr lang="en-US" altLang="ko-KR" dirty="0"/>
              <a:t>: Uber (no car) Facebook, </a:t>
            </a:r>
            <a:r>
              <a:rPr lang="en-US" altLang="ko-KR" dirty="0" err="1"/>
              <a:t>Youtube</a:t>
            </a:r>
            <a:r>
              <a:rPr lang="en-US" altLang="ko-KR" dirty="0"/>
              <a:t>(no content production), Airbnb™(no</a:t>
            </a:r>
            <a:r>
              <a:rPr lang="ko-KR" altLang="en-US" dirty="0"/>
              <a:t> </a:t>
            </a:r>
            <a:r>
              <a:rPr lang="en-US" altLang="ko-KR" dirty="0"/>
              <a:t>hotel), Alibaba (no product list)</a:t>
            </a:r>
          </a:p>
          <a:p>
            <a:r>
              <a:rPr lang="ko-KR" altLang="en-US" dirty="0">
                <a:solidFill>
                  <a:srgbClr val="FF0000"/>
                </a:solidFill>
              </a:rPr>
              <a:t>디지털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플랫폼</a:t>
            </a:r>
            <a:r>
              <a:rPr lang="en-US" altLang="ko-KR" dirty="0"/>
              <a:t>: </a:t>
            </a:r>
            <a:r>
              <a:rPr lang="ko-KR" altLang="en-US" dirty="0"/>
              <a:t>인터넷 상에서 거래 및 서비스 제공으로 각종 비용감소 및 시간적 지역적 제약 해소</a:t>
            </a:r>
            <a:endParaRPr lang="en-US" altLang="ko-KR" dirty="0"/>
          </a:p>
        </p:txBody>
      </p:sp>
      <p:pic>
        <p:nvPicPr>
          <p:cNvPr id="8194" name="Picture 2" descr="uber에 대한 이미지 검색결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272" y="3871031"/>
            <a:ext cx="3593323" cy="1969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345" y="3821112"/>
            <a:ext cx="2615658" cy="2510156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54323" y="6440160"/>
            <a:ext cx="1785601" cy="276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/>
              <a:t>https://en.wikipedia.org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134551" y="5910493"/>
            <a:ext cx="4067088" cy="261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/>
              <a:t>https://newsroom.uber.com/pittsburgh-self-driving-uber/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7201639" y="6301696"/>
            <a:ext cx="4470085" cy="276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/>
              <a:t>http://www.playersmoney.com/blockchain-technology/</a:t>
            </a:r>
          </a:p>
        </p:txBody>
      </p:sp>
      <p:pic>
        <p:nvPicPr>
          <p:cNvPr id="8196" name="Picture 4" descr="blockchai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2133" y="3821112"/>
            <a:ext cx="3529098" cy="2350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4712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5943" y="453493"/>
            <a:ext cx="9402274" cy="1226473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지능형자율주행전기차</a:t>
            </a:r>
            <a:br>
              <a:rPr lang="en-US" altLang="ko-KR" dirty="0"/>
            </a:br>
            <a:r>
              <a:rPr lang="en-US" altLang="ko-KR" sz="2399" dirty="0">
                <a:solidFill>
                  <a:srgbClr val="FFFF00"/>
                </a:solidFill>
              </a:rPr>
              <a:t>(Intelligent</a:t>
            </a:r>
            <a:r>
              <a:rPr lang="ko-KR" altLang="en-US" sz="2399" dirty="0">
                <a:solidFill>
                  <a:srgbClr val="FFFF00"/>
                </a:solidFill>
              </a:rPr>
              <a:t> </a:t>
            </a:r>
            <a:r>
              <a:rPr lang="en-US" altLang="ko-KR" sz="2399" dirty="0">
                <a:solidFill>
                  <a:srgbClr val="FFFF00"/>
                </a:solidFill>
              </a:rPr>
              <a:t>Autonomous Maneuvering Electric Vehicle)</a:t>
            </a:r>
            <a:br>
              <a:rPr lang="en-US" altLang="ko-KR" sz="2399" dirty="0"/>
            </a:b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375424" y="1827987"/>
            <a:ext cx="3766288" cy="4404133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지능형</a:t>
            </a:r>
            <a:r>
              <a:rPr lang="en-US" altLang="ko-KR" dirty="0"/>
              <a:t>: </a:t>
            </a:r>
            <a:r>
              <a:rPr lang="ko-KR" altLang="en-US" dirty="0"/>
              <a:t>모범</a:t>
            </a:r>
            <a:r>
              <a:rPr lang="en-US" altLang="ko-KR" dirty="0"/>
              <a:t> </a:t>
            </a:r>
            <a:r>
              <a:rPr lang="ko-KR" altLang="en-US" dirty="0"/>
              <a:t>운전자 모델링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자율주행</a:t>
            </a:r>
            <a:r>
              <a:rPr lang="en-US" altLang="ko-KR" dirty="0"/>
              <a:t>: </a:t>
            </a:r>
            <a:r>
              <a:rPr lang="en-US" altLang="ko-KR" dirty="0" err="1"/>
              <a:t>IoT</a:t>
            </a:r>
            <a:r>
              <a:rPr lang="en-US" altLang="ko-KR" dirty="0"/>
              <a:t>, Big Data, Map Data </a:t>
            </a:r>
            <a:r>
              <a:rPr lang="ko-KR" altLang="en-US" dirty="0"/>
              <a:t>연동 </a:t>
            </a:r>
            <a:r>
              <a:rPr lang="en-US" altLang="ko-KR" dirty="0"/>
              <a:t> </a:t>
            </a:r>
          </a:p>
          <a:p>
            <a:r>
              <a:rPr lang="ko-KR" altLang="en-US" dirty="0" err="1">
                <a:solidFill>
                  <a:srgbClr val="FF0000"/>
                </a:solidFill>
              </a:rPr>
              <a:t>전기차량</a:t>
            </a:r>
            <a:r>
              <a:rPr lang="en-US" altLang="ko-KR" dirty="0"/>
              <a:t>: </a:t>
            </a:r>
            <a:r>
              <a:rPr lang="ko-KR" altLang="en-US" dirty="0"/>
              <a:t>친환경</a:t>
            </a:r>
            <a:r>
              <a:rPr lang="en-US" altLang="ko-KR" dirty="0"/>
              <a:t>, </a:t>
            </a:r>
            <a:r>
              <a:rPr lang="ko-KR" altLang="en-US" dirty="0"/>
              <a:t>고효율 </a:t>
            </a:r>
            <a:r>
              <a:rPr lang="en-US" altLang="ko-KR" dirty="0"/>
              <a:t>(25% -&gt; 90%), </a:t>
            </a:r>
            <a:r>
              <a:rPr lang="ko-KR" altLang="en-US" dirty="0"/>
              <a:t>배터리</a:t>
            </a:r>
            <a:r>
              <a:rPr lang="en-US" altLang="ko-KR" dirty="0"/>
              <a:t>, </a:t>
            </a:r>
            <a:r>
              <a:rPr lang="ko-KR" altLang="en-US" dirty="0"/>
              <a:t>주행거리</a:t>
            </a:r>
            <a:r>
              <a:rPr lang="en-US" altLang="ko-KR" dirty="0"/>
              <a:t>, </a:t>
            </a:r>
            <a:r>
              <a:rPr lang="ko-KR" altLang="en-US" dirty="0"/>
              <a:t>충전인프라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인프라</a:t>
            </a:r>
            <a:r>
              <a:rPr lang="en-US" altLang="ko-KR" dirty="0"/>
              <a:t>: V2V, V2I</a:t>
            </a:r>
          </a:p>
          <a:p>
            <a:r>
              <a:rPr lang="ko-KR" altLang="en-US" dirty="0">
                <a:solidFill>
                  <a:srgbClr val="FF0000"/>
                </a:solidFill>
              </a:rPr>
              <a:t>법규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보험</a:t>
            </a:r>
            <a:r>
              <a:rPr lang="en-US" altLang="ko-KR" dirty="0"/>
              <a:t>: </a:t>
            </a:r>
            <a:r>
              <a:rPr lang="ko-KR" altLang="en-US" dirty="0"/>
              <a:t>사전에 제정해야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책임</a:t>
            </a:r>
            <a:r>
              <a:rPr lang="en-US" altLang="ko-KR" dirty="0"/>
              <a:t>: </a:t>
            </a:r>
            <a:r>
              <a:rPr lang="ko-KR" altLang="en-US" dirty="0"/>
              <a:t>법적</a:t>
            </a:r>
            <a:r>
              <a:rPr lang="en-US" altLang="ko-KR" dirty="0"/>
              <a:t>, </a:t>
            </a:r>
            <a:r>
              <a:rPr lang="ko-KR" altLang="en-US" dirty="0"/>
              <a:t>윤리적</a:t>
            </a:r>
            <a:r>
              <a:rPr lang="en-US" altLang="ko-KR" dirty="0"/>
              <a:t>, </a:t>
            </a:r>
            <a:r>
              <a:rPr lang="ko-KR" altLang="en-US" dirty="0"/>
              <a:t>도덕적 문제</a:t>
            </a:r>
            <a:r>
              <a:rPr lang="en-US" altLang="ko-KR" dirty="0"/>
              <a:t>, </a:t>
            </a:r>
            <a:r>
              <a:rPr lang="ko-KR" altLang="en-US" dirty="0"/>
              <a:t>운전자보조시스템</a:t>
            </a:r>
            <a:r>
              <a:rPr lang="en-US" altLang="ko-KR" dirty="0"/>
              <a:t>(ADAS)</a:t>
            </a:r>
            <a:endParaRPr lang="ko-KR" altLang="en-US" dirty="0"/>
          </a:p>
        </p:txBody>
      </p:sp>
      <p:pic>
        <p:nvPicPr>
          <p:cNvPr id="1026" name="Picture 2" descr="Advanced Driver Assistance Systems (ADAS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262" y="1827986"/>
            <a:ext cx="7618016" cy="457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4383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75831" y="368677"/>
            <a:ext cx="8686801" cy="1066800"/>
          </a:xfrm>
        </p:spPr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차산업혁명을 이끄는 기술 </a:t>
            </a:r>
            <a:r>
              <a:rPr lang="en-US" altLang="ko-KR" sz="3199" dirty="0">
                <a:solidFill>
                  <a:srgbClr val="FFFF00"/>
                </a:solidFill>
              </a:rPr>
              <a:t>(</a:t>
            </a:r>
            <a:r>
              <a:rPr lang="ko-KR" altLang="en-US" sz="3199" dirty="0">
                <a:solidFill>
                  <a:srgbClr val="FFFF00"/>
                </a:solidFill>
              </a:rPr>
              <a:t>생물학</a:t>
            </a:r>
            <a:r>
              <a:rPr lang="en-US" altLang="ko-KR" sz="3199" dirty="0">
                <a:solidFill>
                  <a:srgbClr val="FFFF00"/>
                </a:solidFill>
              </a:rPr>
              <a:t>)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74973" y="1512242"/>
            <a:ext cx="8944211" cy="1790828"/>
          </a:xfrm>
        </p:spPr>
        <p:txBody>
          <a:bodyPr>
            <a:normAutofit lnSpcReduction="10000"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유전학</a:t>
            </a:r>
            <a:r>
              <a:rPr lang="en-US" altLang="ko-KR" dirty="0"/>
              <a:t>: </a:t>
            </a:r>
            <a:r>
              <a:rPr lang="ko-KR" altLang="en-US" dirty="0"/>
              <a:t>유전자 분석 비용</a:t>
            </a:r>
            <a:r>
              <a:rPr lang="en-US" altLang="ko-KR" dirty="0"/>
              <a:t>, </a:t>
            </a:r>
            <a:r>
              <a:rPr lang="ko-KR" altLang="en-US" dirty="0"/>
              <a:t>시간 감소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합성생물학</a:t>
            </a:r>
            <a:r>
              <a:rPr lang="en-US" altLang="ko-KR" dirty="0"/>
              <a:t>: DNA </a:t>
            </a:r>
            <a:r>
              <a:rPr lang="ko-KR" altLang="en-US" dirty="0"/>
              <a:t>기록하여 유기체제조가능</a:t>
            </a:r>
            <a:r>
              <a:rPr lang="en-US" altLang="ko-KR" dirty="0"/>
              <a:t>, </a:t>
            </a:r>
            <a:r>
              <a:rPr lang="ko-KR" altLang="en-US" dirty="0"/>
              <a:t>윤리적 문제 </a:t>
            </a:r>
            <a:r>
              <a:rPr lang="ko-KR" altLang="en-US" dirty="0" err="1"/>
              <a:t>발생소지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유전공학</a:t>
            </a:r>
            <a:r>
              <a:rPr lang="en-US" altLang="ko-KR" dirty="0"/>
              <a:t>: </a:t>
            </a:r>
            <a:r>
              <a:rPr lang="ko-KR" altLang="en-US" dirty="0" err="1"/>
              <a:t>유전자편집</a:t>
            </a:r>
            <a:r>
              <a:rPr lang="en-US" altLang="ko-KR" dirty="0"/>
              <a:t>, </a:t>
            </a:r>
            <a:r>
              <a:rPr lang="ko-KR" altLang="en-US" dirty="0"/>
              <a:t>치료</a:t>
            </a:r>
            <a:r>
              <a:rPr lang="en-US" altLang="ko-KR" dirty="0"/>
              <a:t>, </a:t>
            </a:r>
            <a:r>
              <a:rPr lang="ko-KR" altLang="en-US" dirty="0"/>
              <a:t>개량</a:t>
            </a:r>
            <a:r>
              <a:rPr lang="en-US" altLang="ko-KR" dirty="0"/>
              <a:t>, </a:t>
            </a:r>
            <a:r>
              <a:rPr lang="ko-KR" altLang="en-US" dirty="0"/>
              <a:t>인공장기</a:t>
            </a:r>
            <a:r>
              <a:rPr lang="en-US" altLang="ko-KR" dirty="0"/>
              <a:t>, </a:t>
            </a:r>
            <a:r>
              <a:rPr lang="ko-KR" altLang="en-US" dirty="0"/>
              <a:t>윤리적 문제 </a:t>
            </a:r>
            <a:r>
              <a:rPr lang="ko-KR" altLang="en-US" dirty="0" err="1"/>
              <a:t>발생소지</a:t>
            </a:r>
            <a:endParaRPr lang="en-US" altLang="ko-KR" dirty="0"/>
          </a:p>
          <a:p>
            <a:r>
              <a:rPr lang="ko-KR" altLang="en-US" dirty="0" err="1">
                <a:solidFill>
                  <a:srgbClr val="FF0000"/>
                </a:solidFill>
              </a:rPr>
              <a:t>바이오프린팅</a:t>
            </a:r>
            <a:r>
              <a:rPr lang="en-US" altLang="ko-KR" dirty="0"/>
              <a:t>: </a:t>
            </a:r>
            <a:r>
              <a:rPr lang="ko-KR" altLang="en-US" dirty="0"/>
              <a:t>피부 뼈</a:t>
            </a:r>
            <a:r>
              <a:rPr lang="en-US" altLang="ko-KR" dirty="0"/>
              <a:t>, </a:t>
            </a:r>
            <a:r>
              <a:rPr lang="ko-KR" altLang="en-US" dirty="0"/>
              <a:t>조직 생산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9218" name="Picture 2" descr="bioprinting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71" y="3456599"/>
            <a:ext cx="4141079" cy="275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유전자 편집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694" y="3456600"/>
            <a:ext cx="4791996" cy="275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6333834" y="6242904"/>
            <a:ext cx="3112927" cy="3076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/>
              <a:t>http://www.nibp.kr/xe/news2/46407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25438" y="6214600"/>
            <a:ext cx="5021640" cy="307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/>
              <a:t>https://kr.pinterest.com/cyborgamerica/3d-bioprinting/</a:t>
            </a:r>
          </a:p>
        </p:txBody>
      </p:sp>
    </p:spTree>
    <p:extLst>
      <p:ext uri="{BB962C8B-B14F-4D97-AF65-F5344CB8AC3E}">
        <p14:creationId xmlns:p14="http://schemas.microsoft.com/office/powerpoint/2010/main" val="179145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현재 진행형이라고</a:t>
            </a:r>
            <a:r>
              <a:rPr lang="en-US" altLang="ko-KR" dirty="0"/>
              <a:t>??</a:t>
            </a:r>
            <a:endParaRPr 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9965D9-8E39-411D-A985-6724315CD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네 그렇습니다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2010</a:t>
            </a:r>
            <a:r>
              <a:rPr lang="ko-KR" altLang="en-US" dirty="0"/>
              <a:t>년대 중반부터 드러나기 시작한 제</a:t>
            </a:r>
            <a:r>
              <a:rPr lang="en-US" altLang="ko-KR" dirty="0"/>
              <a:t>4</a:t>
            </a:r>
            <a:r>
              <a:rPr lang="ko-KR" altLang="en-US" dirty="0"/>
              <a:t>차 산업혁명은 현재 진행형이며</a:t>
            </a:r>
            <a:r>
              <a:rPr lang="en-US" altLang="ko-KR" dirty="0"/>
              <a:t>, </a:t>
            </a:r>
            <a:r>
              <a:rPr lang="ko-KR" altLang="en-US" dirty="0"/>
              <a:t>이미 사회 곳곳에 그 여파가 드러나고 있습니다</a:t>
            </a:r>
            <a:r>
              <a:rPr lang="en-US" altLang="ko-KR" dirty="0"/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다들 저런 거 한번쯤 다 봤잖아요</a:t>
            </a:r>
            <a:r>
              <a:rPr lang="en-US" altLang="ko-K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3171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생각해보자</a:t>
            </a:r>
            <a:r>
              <a:rPr lang="en-US" altLang="ko-KR" dirty="0"/>
              <a:t>!</a:t>
            </a:r>
            <a:endParaRPr lang="ko-KR" dirty="0"/>
          </a:p>
        </p:txBody>
      </p:sp>
      <p:sp>
        <p:nvSpPr>
          <p:cNvPr id="6" name="내용 개체 틀 5"/>
          <p:cNvSpPr>
            <a:spLocks noGrp="1"/>
          </p:cNvSpPr>
          <p:nvPr>
            <p:ph sz="half" idx="1"/>
          </p:nvPr>
        </p:nvSpPr>
        <p:spPr>
          <a:xfrm>
            <a:off x="1065211" y="1828800"/>
            <a:ext cx="9565705" cy="4191000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아주 긍정적으로 생각한다면</a:t>
            </a:r>
            <a:endParaRPr lang="en-US" altLang="ko-KR" sz="3600" b="1" dirty="0"/>
          </a:p>
          <a:p>
            <a:pPr>
              <a:lnSpc>
                <a:spcPct val="150000"/>
              </a:lnSpc>
            </a:pPr>
            <a:r>
              <a:rPr lang="ko-KR" altLang="en-US" sz="2400" dirty="0"/>
              <a:t>일자리의 </a:t>
            </a:r>
            <a:r>
              <a:rPr lang="en-US" altLang="ko-KR" sz="2400" dirty="0"/>
              <a:t>90%</a:t>
            </a:r>
            <a:r>
              <a:rPr lang="ko-KR" altLang="en-US" sz="2400" dirty="0"/>
              <a:t>가 없어졌을 때 </a:t>
            </a:r>
            <a:r>
              <a:rPr lang="en-US" altLang="ko-KR" sz="2400" dirty="0"/>
              <a:t>10</a:t>
            </a:r>
            <a:r>
              <a:rPr lang="ko-KR" altLang="en-US" sz="2400" dirty="0"/>
              <a:t>명 중 한두 명만 짧은 노동을 하고</a:t>
            </a:r>
            <a:r>
              <a:rPr lang="en-US" altLang="ko-KR" sz="2400" dirty="0"/>
              <a:t>, </a:t>
            </a:r>
            <a:r>
              <a:rPr lang="ko-KR" altLang="en-US" sz="2400" dirty="0"/>
              <a:t>나머지 대부분의 시민들은 노동에서 완전히 해방되어 인공지능이 제공해 주는 무제한적인 자원을 마음껏 향유하는 유토피아를 꿈꿀 수도 있을 것이다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108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온라인 미디어 ^0 3">
            <a:hlinkClick r:id="" action="ppaction://media"/>
            <a:extLst>
              <a:ext uri="{FF2B5EF4-FFF2-40B4-BE49-F238E27FC236}">
                <a16:creationId xmlns:a16="http://schemas.microsoft.com/office/drawing/2014/main" id="{932CAA48-7632-4924-975E-2293764F6BBC}"/>
              </a:ext>
            </a:extLst>
          </p:cNvPr>
          <p:cNvPicPr preferRelativeResize="0">
            <a:picLocks noRo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1063"/>
            <a:ext cx="12188825" cy="685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7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D27CA-14D3-4C57-9B73-74A598604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차 산업의 문제점은 뭐냐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1830C3-7E6A-417B-8AE2-67F3C69B28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사장님</a:t>
            </a:r>
            <a:r>
              <a:rPr lang="en-US" altLang="ko-KR" dirty="0"/>
              <a:t>! </a:t>
            </a:r>
            <a:r>
              <a:rPr lang="ko-KR" altLang="en-US" dirty="0"/>
              <a:t>일을 주세요 일을</a:t>
            </a:r>
            <a:r>
              <a:rPr lang="en-US" altLang="ko-KR" dirty="0"/>
              <a:t>!!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8361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:fad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472409-D89F-4026-9669-8E2327C76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2" y="404664"/>
            <a:ext cx="10285784" cy="14401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dirty="0"/>
              <a:t>1</a:t>
            </a:r>
            <a:r>
              <a:rPr lang="ko-KR" altLang="en-US" dirty="0"/>
              <a:t>차</a:t>
            </a:r>
            <a:r>
              <a:rPr lang="en-US" altLang="ko-KR" dirty="0"/>
              <a:t>, 2</a:t>
            </a:r>
            <a:r>
              <a:rPr lang="ko-KR" altLang="en-US" dirty="0"/>
              <a:t>차</a:t>
            </a:r>
            <a:r>
              <a:rPr lang="en-US" altLang="ko-KR" dirty="0"/>
              <a:t>, 3</a:t>
            </a:r>
            <a:r>
              <a:rPr lang="ko-KR" altLang="en-US" dirty="0"/>
              <a:t>차 </a:t>
            </a:r>
            <a:r>
              <a:rPr lang="en-US" altLang="ko-KR" dirty="0"/>
              <a:t>vs 4</a:t>
            </a:r>
            <a:r>
              <a:rPr lang="ko-KR" altLang="en-US" dirty="0"/>
              <a:t>차 산업혁명</a:t>
            </a:r>
            <a:br>
              <a:rPr lang="ko-KR" altLang="en-US" dirty="0"/>
            </a:br>
            <a:r>
              <a:rPr lang="en-US" altLang="ko-KR" dirty="0"/>
              <a:t>(revolution of WHAT) vs (revolution of HOW)</a:t>
            </a:r>
            <a:endParaRPr lang="ko-KR" altLang="en-US" dirty="0"/>
          </a:p>
        </p:txBody>
      </p:sp>
      <p:pic>
        <p:nvPicPr>
          <p:cNvPr id="4" name="Picture 2" descr="1차 2차 3차 산업혁명에 대한 이미지 검색결과">
            <a:extLst>
              <a:ext uri="{FF2B5EF4-FFF2-40B4-BE49-F238E27FC236}">
                <a16:creationId xmlns:a16="http://schemas.microsoft.com/office/drawing/2014/main" id="{611F96EE-7211-410C-80CA-81C4ED75AB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785" y="2204864"/>
            <a:ext cx="7408638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04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5942" y="453492"/>
            <a:ext cx="10921077" cy="1310428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ko-KR" sz="4000" dirty="0"/>
              <a:t>4</a:t>
            </a:r>
            <a:r>
              <a:rPr lang="ko-KR" altLang="en-US" sz="4000" dirty="0"/>
              <a:t>차산업혁명과  잠재적 위험</a:t>
            </a:r>
            <a:br>
              <a:rPr lang="en-US" altLang="ko-KR" sz="4000" dirty="0"/>
            </a:br>
            <a:r>
              <a:rPr lang="en-US" altLang="ko-KR" sz="2400" dirty="0">
                <a:solidFill>
                  <a:srgbClr val="FFFF00"/>
                </a:solidFill>
              </a:rPr>
              <a:t>(</a:t>
            </a:r>
            <a:r>
              <a:rPr lang="ko-KR" altLang="en-US" sz="2400" dirty="0">
                <a:solidFill>
                  <a:srgbClr val="FFFF00"/>
                </a:solidFill>
              </a:rPr>
              <a:t>국내</a:t>
            </a:r>
            <a:r>
              <a:rPr lang="en-US" altLang="ko-KR" sz="2400" dirty="0">
                <a:solidFill>
                  <a:srgbClr val="FFFF00"/>
                </a:solidFill>
              </a:rPr>
              <a:t>, </a:t>
            </a:r>
            <a:r>
              <a:rPr lang="ko-KR" altLang="en-US" sz="2400" dirty="0">
                <a:solidFill>
                  <a:srgbClr val="FFFF00"/>
                </a:solidFill>
              </a:rPr>
              <a:t>국가간 불평등</a:t>
            </a:r>
            <a:r>
              <a:rPr lang="en-US" altLang="ko-KR" sz="2400" dirty="0">
                <a:solidFill>
                  <a:srgbClr val="FFFF00"/>
                </a:solidFill>
              </a:rPr>
              <a:t>, </a:t>
            </a:r>
            <a:r>
              <a:rPr lang="ko-KR" altLang="en-US" sz="2400" dirty="0">
                <a:solidFill>
                  <a:srgbClr val="FFFF00"/>
                </a:solidFill>
              </a:rPr>
              <a:t>불균형 심화 가능성</a:t>
            </a:r>
            <a:r>
              <a:rPr lang="en-US" altLang="ko-KR" sz="2400" dirty="0">
                <a:solidFill>
                  <a:srgbClr val="FFFF00"/>
                </a:solidFill>
              </a:rPr>
              <a:t> </a:t>
            </a:r>
            <a:r>
              <a:rPr lang="ko-KR" altLang="en-US" sz="2400" dirty="0">
                <a:solidFill>
                  <a:srgbClr val="FFFF00"/>
                </a:solidFill>
              </a:rPr>
              <a:t>그리고</a:t>
            </a:r>
            <a:r>
              <a:rPr lang="en-US" altLang="ko-KR" sz="2400" dirty="0">
                <a:solidFill>
                  <a:srgbClr val="FFFF00"/>
                </a:solidFill>
              </a:rPr>
              <a:t> </a:t>
            </a:r>
            <a:r>
              <a:rPr lang="ko-KR" altLang="en-US" sz="2400" dirty="0">
                <a:solidFill>
                  <a:srgbClr val="FFFF00"/>
                </a:solidFill>
              </a:rPr>
              <a:t>사회불안 및 테러</a:t>
            </a:r>
            <a:r>
              <a:rPr lang="en-US" altLang="ko-KR" sz="2400" dirty="0">
                <a:solidFill>
                  <a:srgbClr val="FFFF00"/>
                </a:solidFill>
              </a:rPr>
              <a:t>)</a:t>
            </a:r>
            <a:endParaRPr lang="ko-KR" altLang="en-US" sz="2400" dirty="0">
              <a:solidFill>
                <a:srgbClr val="FFFF00"/>
              </a:solidFill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0818" y="2136950"/>
            <a:ext cx="5120654" cy="4194669"/>
          </a:xfrm>
          <a:prstGeom prst="rect">
            <a:avLst/>
          </a:prstGeom>
        </p:spPr>
      </p:pic>
      <p:pic>
        <p:nvPicPr>
          <p:cNvPr id="11266" name="Picture 2" descr="4차산업혁명 직업변화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4925" y="2136949"/>
            <a:ext cx="4761260" cy="2961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3055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DF80DC-F582-4B71-B382-B7E280F04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/>
              <a:t>사실 미래의 결론은 딱 하나야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36A0BC-7543-4DDC-B024-ADF87BD94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학자에 따라 다르지만</a:t>
            </a:r>
            <a:r>
              <a:rPr lang="en-US" altLang="ko-KR" sz="2400" dirty="0"/>
              <a:t>, </a:t>
            </a:r>
            <a:r>
              <a:rPr lang="ko-KR" altLang="en-US" sz="2400" dirty="0"/>
              <a:t>대개 전체 일자리의 </a:t>
            </a:r>
            <a:r>
              <a:rPr lang="en-US" altLang="ko-KR" sz="2400" dirty="0"/>
              <a:t>80~99%</a:t>
            </a:r>
            <a:r>
              <a:rPr lang="ko-KR" altLang="en-US" sz="2400" dirty="0"/>
              <a:t>가 소멸할 것으로 예상하고 있다</a:t>
            </a:r>
            <a:r>
              <a:rPr lang="en-US" altLang="ko-KR" sz="24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b="1" dirty="0"/>
              <a:t>결론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일자리 없다</a:t>
            </a:r>
            <a:r>
              <a:rPr lang="en-US" altLang="ko-KR" sz="3200" b="1" dirty="0"/>
              <a:t>. </a:t>
            </a:r>
            <a:r>
              <a:rPr lang="ko-KR" altLang="en-US" sz="3200" b="1" strike="sngStrike" dirty="0"/>
              <a:t>다들 서울역으로 가자</a:t>
            </a:r>
            <a:r>
              <a:rPr lang="en-US" altLang="ko-KR" sz="3200" b="1" strike="sngStrike" dirty="0"/>
              <a:t>!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3A085EA-CC05-4E3D-B0E0-539B594AACA5}"/>
              </a:ext>
            </a:extLst>
          </p:cNvPr>
          <p:cNvCxnSpPr>
            <a:cxnSpLocks/>
          </p:cNvCxnSpPr>
          <p:nvPr/>
        </p:nvCxnSpPr>
        <p:spPr>
          <a:xfrm>
            <a:off x="5086300" y="3573016"/>
            <a:ext cx="417646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7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400" dirty="0"/>
              <a:t>성장가능성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6020" y="1700808"/>
            <a:ext cx="7748632" cy="5004342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ko-KR" altLang="en-US" sz="1800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저성장시대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</a:t>
            </a:r>
            <a:b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en-US" sz="1800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고용없는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성장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800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센테니얼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슬럼프 가능성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제로금리에도 구조적 장기침체</a:t>
            </a:r>
            <a:endParaRPr lang="en-US" altLang="ko-KR" sz="18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60000"/>
              </a:lnSpc>
            </a:pP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고령화가 야기하는 문제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</a:t>
            </a:r>
            <a:b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세계적으로 출생률이 인구대체율보다 낮음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고가재화소비감소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은퇴로 </a:t>
            </a:r>
            <a:r>
              <a:rPr lang="ko-KR" altLang="en-US" sz="1800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저축율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투자율 감소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과학기술 혁명으로 스마트한 노동력으로 생산성 증대</a:t>
            </a:r>
            <a:endParaRPr lang="en-US" altLang="ko-KR" sz="18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60000"/>
              </a:lnSpc>
            </a:pP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차 산업혁명에서 생산성의 의미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</a:t>
            </a:r>
            <a:b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기술의 진보와 혁신에 대한 투자 가 급증 하지만 전세계 생산성은 부진</a:t>
            </a:r>
            <a:b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input 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대비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output 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방식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생산성 산출방식은 더 이상 맞지 않음</a:t>
            </a:r>
            <a:b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 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가격 인하에 의한 경쟁력 </a:t>
            </a:r>
            <a:r>
              <a:rPr lang="en-US" altLang="ko-KR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-&gt; </a:t>
            </a:r>
            <a:r>
              <a:rPr lang="ko-KR" altLang="en-US" sz="1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재화 및 서비스의 혁신적 제공에 의한 경쟁력</a:t>
            </a:r>
            <a:endParaRPr lang="en-US" altLang="ko-KR" sz="18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4652" y="1066800"/>
            <a:ext cx="3256702" cy="542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22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8686801" cy="10668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그럼 만약 우리가 현재의 경제 구조를 계속</a:t>
            </a:r>
            <a:br>
              <a:rPr lang="en-US" altLang="ko-KR" dirty="0"/>
            </a:br>
            <a:r>
              <a:rPr lang="ko-KR" altLang="en-US" dirty="0"/>
              <a:t>가지고 가면 어떻게 될까</a:t>
            </a:r>
            <a:r>
              <a:rPr lang="en-US" altLang="ko-KR" dirty="0"/>
              <a:t>?</a:t>
            </a:r>
            <a:endParaRPr lang="ko-KR" dirty="0"/>
          </a:p>
        </p:txBody>
      </p:sp>
      <p:graphicFrame>
        <p:nvGraphicFramePr>
          <p:cNvPr id="11" name="내용 개체 틀 10">
            <a:extLst>
              <a:ext uri="{FF2B5EF4-FFF2-40B4-BE49-F238E27FC236}">
                <a16:creationId xmlns:a16="http://schemas.microsoft.com/office/drawing/2014/main" id="{538A7E95-CCF0-47AB-A6E4-4621BB38337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65059118"/>
              </p:ext>
            </p:extLst>
          </p:nvPr>
        </p:nvGraphicFramePr>
        <p:xfrm>
          <a:off x="1065213" y="1828800"/>
          <a:ext cx="7261447" cy="4408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CE4B93C9-FCBE-4513-925F-EC0F185EB7EB}"/>
              </a:ext>
            </a:extLst>
          </p:cNvPr>
          <p:cNvSpPr/>
          <p:nvPr/>
        </p:nvSpPr>
        <p:spPr>
          <a:xfrm>
            <a:off x="8743901" y="2140230"/>
            <a:ext cx="201622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/>
              <a:t>그 결과는 전례 없이 끔찍한 대공황이 될 것이다</a:t>
            </a:r>
            <a:r>
              <a:rPr lang="en-US" altLang="ko-KR" sz="3200" dirty="0"/>
              <a:t>. 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52226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707947-F9A8-43F2-BE30-BBAB08AA5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50796" y="421842"/>
            <a:ext cx="2016224" cy="6014316"/>
          </a:xfrm>
        </p:spPr>
        <p:txBody>
          <a:bodyPr vert="eaVert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없어지는 직업은 </a:t>
            </a:r>
            <a:r>
              <a:rPr lang="ko-KR" altLang="en-US" dirty="0" err="1"/>
              <a:t>뭘까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FAB271C-29EE-43C2-BF49-3DFEE7CCFD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6655999"/>
              </p:ext>
            </p:extLst>
          </p:nvPr>
        </p:nvGraphicFramePr>
        <p:xfrm>
          <a:off x="117748" y="188640"/>
          <a:ext cx="9001000" cy="6194908"/>
        </p:xfrm>
        <a:graphic>
          <a:graphicData uri="http://schemas.openxmlformats.org/drawingml/2006/table">
            <a:tbl>
              <a:tblPr/>
              <a:tblGrid>
                <a:gridCol w="413839">
                  <a:extLst>
                    <a:ext uri="{9D8B030D-6E8A-4147-A177-3AD203B41FA5}">
                      <a16:colId xmlns:a16="http://schemas.microsoft.com/office/drawing/2014/main" val="1263504644"/>
                    </a:ext>
                  </a:extLst>
                </a:gridCol>
                <a:gridCol w="3494285">
                  <a:extLst>
                    <a:ext uri="{9D8B030D-6E8A-4147-A177-3AD203B41FA5}">
                      <a16:colId xmlns:a16="http://schemas.microsoft.com/office/drawing/2014/main" val="3642987884"/>
                    </a:ext>
                  </a:extLst>
                </a:gridCol>
                <a:gridCol w="708490">
                  <a:extLst>
                    <a:ext uri="{9D8B030D-6E8A-4147-A177-3AD203B41FA5}">
                      <a16:colId xmlns:a16="http://schemas.microsoft.com/office/drawing/2014/main" val="3967789627"/>
                    </a:ext>
                  </a:extLst>
                </a:gridCol>
                <a:gridCol w="3742441">
                  <a:extLst>
                    <a:ext uri="{9D8B030D-6E8A-4147-A177-3AD203B41FA5}">
                      <a16:colId xmlns:a16="http://schemas.microsoft.com/office/drawing/2014/main" val="3018423632"/>
                    </a:ext>
                  </a:extLst>
                </a:gridCol>
                <a:gridCol w="641945">
                  <a:extLst>
                    <a:ext uri="{9D8B030D-6E8A-4147-A177-3AD203B41FA5}">
                      <a16:colId xmlns:a16="http://schemas.microsoft.com/office/drawing/2014/main" val="4242718924"/>
                    </a:ext>
                  </a:extLst>
                </a:gridCol>
              </a:tblGrid>
              <a:tr h="8640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-14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순위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-14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대체 비율 높은 직업 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-14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대체 비율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-14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대체 비율 낮은 직업 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-14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대체 비율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6969360"/>
                  </a:ext>
                </a:extLst>
              </a:tr>
              <a:tr h="5972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1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청소원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1.000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회계사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0.221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260376"/>
                  </a:ext>
                </a:extLst>
              </a:tr>
              <a:tr h="5972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2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주방보조원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1.000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항공기조종사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0.239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9820115"/>
                  </a:ext>
                </a:extLst>
              </a:tr>
              <a:tr h="5972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3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매표원 및 복권판매원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0.963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투자 및 신용 분석가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0.253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179644"/>
                  </a:ext>
                </a:extLst>
              </a:tr>
              <a:tr h="5972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4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낙농업 관련 종사원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0.945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자산운용가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0.287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8682673"/>
                  </a:ext>
                </a:extLst>
              </a:tr>
              <a:tr h="5972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5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주차 관리원 및 안내원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0.944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변호사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0.295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200497"/>
                  </a:ext>
                </a:extLst>
              </a:tr>
              <a:tr h="5972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6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-11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건설 및 광업 단순 종사원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0.943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증권 및 외환 딜러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0.302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914958"/>
                  </a:ext>
                </a:extLst>
              </a:tr>
              <a:tr h="5972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7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2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금속가공기계조작원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0.943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변리사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0.302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640772"/>
                  </a:ext>
                </a:extLst>
              </a:tr>
              <a:tr h="114990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8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청원경찰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0.928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-5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컴퓨터하드웨어</a:t>
                      </a:r>
                      <a:r>
                        <a:rPr lang="ko-KR" altLang="en-US" sz="1600" b="1" kern="0" spc="-5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기술자 및 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-5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연구원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0.323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27937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06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7D744A1-0C9F-46CC-A70D-BC9CE37F52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031554"/>
              </p:ext>
            </p:extLst>
          </p:nvPr>
        </p:nvGraphicFramePr>
        <p:xfrm>
          <a:off x="189756" y="149089"/>
          <a:ext cx="9073008" cy="6638319"/>
        </p:xfrm>
        <a:graphic>
          <a:graphicData uri="http://schemas.openxmlformats.org/drawingml/2006/table">
            <a:tbl>
              <a:tblPr/>
              <a:tblGrid>
                <a:gridCol w="376428">
                  <a:extLst>
                    <a:ext uri="{9D8B030D-6E8A-4147-A177-3AD203B41FA5}">
                      <a16:colId xmlns:a16="http://schemas.microsoft.com/office/drawing/2014/main" val="2687386315"/>
                    </a:ext>
                  </a:extLst>
                </a:gridCol>
                <a:gridCol w="3562962">
                  <a:extLst>
                    <a:ext uri="{9D8B030D-6E8A-4147-A177-3AD203B41FA5}">
                      <a16:colId xmlns:a16="http://schemas.microsoft.com/office/drawing/2014/main" val="4227992966"/>
                    </a:ext>
                  </a:extLst>
                </a:gridCol>
                <a:gridCol w="714158">
                  <a:extLst>
                    <a:ext uri="{9D8B030D-6E8A-4147-A177-3AD203B41FA5}">
                      <a16:colId xmlns:a16="http://schemas.microsoft.com/office/drawing/2014/main" val="1881477796"/>
                    </a:ext>
                  </a:extLst>
                </a:gridCol>
                <a:gridCol w="3772379">
                  <a:extLst>
                    <a:ext uri="{9D8B030D-6E8A-4147-A177-3AD203B41FA5}">
                      <a16:colId xmlns:a16="http://schemas.microsoft.com/office/drawing/2014/main" val="1865583095"/>
                    </a:ext>
                  </a:extLst>
                </a:gridCol>
                <a:gridCol w="647081">
                  <a:extLst>
                    <a:ext uri="{9D8B030D-6E8A-4147-A177-3AD203B41FA5}">
                      <a16:colId xmlns:a16="http://schemas.microsoft.com/office/drawing/2014/main" val="3832932690"/>
                    </a:ext>
                  </a:extLst>
                </a:gridCol>
              </a:tblGrid>
              <a:tr h="4669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9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경량철골공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0.920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기업고위임원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0.324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7079076"/>
                  </a:ext>
                </a:extLst>
              </a:tr>
              <a:tr h="4669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10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주유원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0.908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컴퓨터시스템 및 네트워크보안 전문가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0.338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334193"/>
                  </a:ext>
                </a:extLst>
              </a:tr>
              <a:tr h="77245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11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펄프 및 종이 생산직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기계조작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0.905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보건위생 및 </a:t>
                      </a: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환경 검사원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0.345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6603463"/>
                  </a:ext>
                </a:extLst>
              </a:tr>
              <a:tr h="4669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12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세탁원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및 다림질원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0.902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기계시험원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0.349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941329"/>
                  </a:ext>
                </a:extLst>
              </a:tr>
              <a:tr h="4669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13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화학물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가공 및 생산직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기계조작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0.902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보험 및 금융 상품개발자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0.354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874046"/>
                  </a:ext>
                </a:extLst>
              </a:tr>
              <a:tr h="77245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14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곡식작물재배원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0.900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식품공학 기술자 및</a:t>
                      </a: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연구원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0.367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8088135"/>
                  </a:ext>
                </a:extLst>
              </a:tr>
              <a:tr h="4669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15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건축도장공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0.899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대학교수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0.370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069512"/>
                  </a:ext>
                </a:extLst>
              </a:tr>
              <a:tr h="4669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16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양식원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0.898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농림어업시험원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0.371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5913595"/>
                  </a:ext>
                </a:extLst>
              </a:tr>
              <a:tr h="77245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17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콘크리트공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0.897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전기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‧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가스 및 </a:t>
                      </a: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수도 관련 관리자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0.375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545921"/>
                  </a:ext>
                </a:extLst>
              </a:tr>
              <a:tr h="4669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18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패스트푸드원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0.890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큐레이터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및 문화재보존원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0.379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3655735"/>
                  </a:ext>
                </a:extLst>
              </a:tr>
              <a:tr h="4669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19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음식 배달원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0.888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세무사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0.379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69692"/>
                  </a:ext>
                </a:extLst>
              </a:tr>
              <a:tr h="4669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20</a:t>
                      </a:r>
                    </a:p>
                  </a:txBody>
                  <a:tcPr marL="31511" marR="31511" marT="15756" marB="15756" anchor="ctr">
                    <a:lnL>
                      <a:noFill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가사도우미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0.887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조사 전문가</a:t>
                      </a:r>
                    </a:p>
                  </a:txBody>
                  <a:tcPr marL="31511" marR="31511" marT="15756" marB="15756" anchor="ctr">
                    <a:lnL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0.381 </a:t>
                      </a:r>
                    </a:p>
                  </a:txBody>
                  <a:tcPr marL="31511" marR="31511" marT="15756" marB="15756" anchor="ctr">
                    <a:lnL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435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1862957"/>
                  </a:ext>
                </a:extLst>
              </a:tr>
            </a:tbl>
          </a:graphicData>
        </a:graphic>
      </p:graphicFrame>
      <p:sp>
        <p:nvSpPr>
          <p:cNvPr id="6" name="제목 1">
            <a:extLst>
              <a:ext uri="{FF2B5EF4-FFF2-40B4-BE49-F238E27FC236}">
                <a16:creationId xmlns:a16="http://schemas.microsoft.com/office/drawing/2014/main" id="{0F4AA775-5D90-4AD6-9464-7735431B4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50796" y="421842"/>
            <a:ext cx="2016224" cy="6014316"/>
          </a:xfrm>
        </p:spPr>
        <p:txBody>
          <a:bodyPr vert="eaVert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없어지는 직업은 </a:t>
            </a:r>
            <a:r>
              <a:rPr lang="ko-KR" altLang="en-US" dirty="0" err="1"/>
              <a:t>뭘까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918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C4555-1309-4D29-B785-D26A9B535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2" y="533400"/>
            <a:ext cx="8686801" cy="1066800"/>
          </a:xfrm>
        </p:spPr>
        <p:txBody>
          <a:bodyPr/>
          <a:lstStyle/>
          <a:p>
            <a:r>
              <a:rPr lang="ko-KR" altLang="en-US" dirty="0"/>
              <a:t>대책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4FF3FF-6E1B-43E3-BA66-C5A7884F3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기업 유치</a:t>
            </a:r>
          </a:p>
          <a:p>
            <a:r>
              <a:rPr lang="ko-KR" altLang="en-US" sz="2800" dirty="0"/>
              <a:t>노동 시간 줄이기</a:t>
            </a:r>
          </a:p>
          <a:p>
            <a:r>
              <a:rPr lang="ko-KR" altLang="en-US" sz="2800" dirty="0"/>
              <a:t>노동 인구 줄이기</a:t>
            </a:r>
          </a:p>
          <a:p>
            <a:r>
              <a:rPr lang="ko-KR" altLang="en-US" sz="2800" dirty="0"/>
              <a:t>생산 효율 낮추기</a:t>
            </a:r>
          </a:p>
          <a:p>
            <a:r>
              <a:rPr lang="ko-KR" altLang="en-US" sz="2800" dirty="0"/>
              <a:t>거대 수요 창출</a:t>
            </a:r>
          </a:p>
        </p:txBody>
      </p:sp>
    </p:spTree>
    <p:extLst>
      <p:ext uri="{BB962C8B-B14F-4D97-AF65-F5344CB8AC3E}">
        <p14:creationId xmlns:p14="http://schemas.microsoft.com/office/powerpoint/2010/main" val="1409642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FE16AC-7208-4EF1-A8F6-A1B668E26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대책은 없다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D45A7B-9320-4179-929C-54A41258C5F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하지만 위에서 언급된 대책들은 약한 인공지능 시대에서 사람들의 일자리를 보장하기 위한 꼼수가 전부이다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사실 인류를 바꾸지 않는 이상 발전된 인공지능에 비교해서 인간이 우위에 설 수 있는 분야가 없다</a:t>
            </a:r>
            <a:r>
              <a:rPr lang="en-US" altLang="ko-KR" dirty="0"/>
              <a:t>. 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5923F19-ED3F-4193-BC84-1B3357A351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사람보다 모든 면에서 훨씬 뛰어난</a:t>
            </a:r>
            <a:r>
              <a:rPr lang="en-US" altLang="ko-KR" dirty="0"/>
              <a:t> </a:t>
            </a:r>
            <a:r>
              <a:rPr lang="ko-KR" altLang="en-US" dirty="0"/>
              <a:t>강한 인공지능이 도래하면 모든 부분에서 인공지능이 인간을 압도적으로 추월할 것이기 때문에 인간에겐 꿈도 희망도 없다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한정된 지구 안의 자원을 놓고 초지능과 경쟁하게 될 때 초지능이 과연 가만히 인류를 놔둘지도 의문이다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0969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8B8C84-C987-4B85-ADB9-BB9E4A4F4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개소리다</a:t>
            </a:r>
            <a:r>
              <a:rPr lang="en-US" altLang="ko-KR" dirty="0"/>
              <a:t>! </a:t>
            </a:r>
            <a:r>
              <a:rPr lang="ko-KR" altLang="en-US" dirty="0"/>
              <a:t>인간은 최고다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80B472-0690-48A9-AC09-14052657CC1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위의 관점은 특이점 주의자들의 일방적인 주장을 </a:t>
            </a:r>
            <a:r>
              <a:rPr lang="ko-KR" altLang="en-US" dirty="0" err="1"/>
              <a:t>모아놨을</a:t>
            </a:r>
            <a:r>
              <a:rPr lang="ko-KR" altLang="en-US" dirty="0"/>
              <a:t> 뿐이다</a:t>
            </a:r>
            <a:r>
              <a:rPr lang="en-US" altLang="ko-KR" dirty="0"/>
              <a:t>. </a:t>
            </a:r>
            <a:r>
              <a:rPr lang="ko-KR" altLang="en-US" dirty="0"/>
              <a:t>현대의 컴퓨터로는 인간 지능을 초월하는 인공지능을 만들 가능성은 없다고 </a:t>
            </a:r>
            <a:r>
              <a:rPr lang="ko-KR" altLang="en-US" dirty="0" err="1"/>
              <a:t>보면된다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초지능의 </a:t>
            </a:r>
            <a:r>
              <a:rPr lang="ko-KR" altLang="en-US" dirty="0" err="1"/>
              <a:t>등장역시</a:t>
            </a:r>
            <a:r>
              <a:rPr lang="ko-KR" altLang="en-US" dirty="0"/>
              <a:t> 전문가의 </a:t>
            </a:r>
            <a:r>
              <a:rPr lang="en-US" altLang="ko-KR" dirty="0"/>
              <a:t>25%</a:t>
            </a:r>
            <a:r>
              <a:rPr lang="ko-KR" altLang="en-US" dirty="0"/>
              <a:t>는 회의적이다</a:t>
            </a:r>
            <a:r>
              <a:rPr lang="en-US" altLang="ko-KR" dirty="0"/>
              <a:t>. </a:t>
            </a:r>
            <a:r>
              <a:rPr lang="ko-KR" altLang="en-US" dirty="0"/>
              <a:t>모든 전문가나 사상가가 긍정적으로 </a:t>
            </a:r>
            <a:r>
              <a:rPr lang="ko-KR" altLang="en-US" dirty="0" err="1"/>
              <a:t>생각하는것은</a:t>
            </a:r>
            <a:r>
              <a:rPr lang="ko-KR" altLang="en-US" dirty="0"/>
              <a:t> 아니다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59D300-E1E7-4534-B584-D85E5D085A4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현재의 컴퓨터로는 인간 지능을 초월하기는 불가능에 가깝고 실제로 만든다면 </a:t>
            </a:r>
            <a:r>
              <a:rPr lang="ko-KR" altLang="en-US" dirty="0" err="1"/>
              <a:t>뉴로모픽칩등의</a:t>
            </a:r>
            <a:r>
              <a:rPr lang="ko-KR" altLang="en-US" dirty="0"/>
              <a:t> 대체적인 컴퓨터가 필요하다</a:t>
            </a:r>
            <a:r>
              <a:rPr lang="en-US" altLang="ko-KR" dirty="0"/>
              <a:t>.</a:t>
            </a:r>
            <a:br>
              <a:rPr lang="ko-KR" altLang="en-US" dirty="0"/>
            </a:br>
            <a:r>
              <a:rPr lang="ko-KR" altLang="en-US" dirty="0"/>
              <a:t>당장 알파고만 해도 </a:t>
            </a:r>
            <a:r>
              <a:rPr lang="en-US" altLang="ko-KR" dirty="0" err="1"/>
              <a:t>cpu</a:t>
            </a:r>
            <a:r>
              <a:rPr lang="en-US" altLang="ko-KR" dirty="0"/>
              <a:t>,</a:t>
            </a:r>
            <a:r>
              <a:rPr lang="ko-KR" altLang="en-US" dirty="0"/>
              <a:t>램은 물론이고 엄청나게 많은 네트워크들이 필요하다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244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8688CB-45F9-458F-B3C0-254C5DE0B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차 산업혁명에 대비하는 우리의 자세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693A87-9628-4571-BB7F-893DF4E07F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/>
              <a:t>적어보자</a:t>
            </a:r>
          </a:p>
        </p:txBody>
      </p:sp>
    </p:spTree>
    <p:extLst>
      <p:ext uri="{BB962C8B-B14F-4D97-AF65-F5344CB8AC3E}">
        <p14:creationId xmlns:p14="http://schemas.microsoft.com/office/powerpoint/2010/main" val="3444100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차 산업혁명이 </a:t>
            </a:r>
            <a:r>
              <a:rPr lang="ko-KR" altLang="en-US" dirty="0" err="1"/>
              <a:t>뭐길래</a:t>
            </a:r>
            <a:r>
              <a:rPr lang="en-US" altLang="ko-KR" dirty="0"/>
              <a:t>…</a:t>
            </a:r>
            <a:endParaRPr 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B5DF16-CF7D-4407-BD6D-80BFE755F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사전적 의미 </a:t>
            </a:r>
            <a:r>
              <a:rPr lang="en-US" altLang="ko-KR" dirty="0"/>
              <a:t>- </a:t>
            </a:r>
            <a:r>
              <a:rPr lang="ko-KR" altLang="en-US" dirty="0"/>
              <a:t>제</a:t>
            </a:r>
            <a:r>
              <a:rPr lang="en-US" altLang="ko-KR" dirty="0"/>
              <a:t>4</a:t>
            </a:r>
            <a:r>
              <a:rPr lang="ko-KR" altLang="en-US" dirty="0"/>
              <a:t>차 산업혁명은 인공지능으로 자동화와 연결성이 극대화되는 산업환경의 변화를 의미한다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실제 의미 </a:t>
            </a:r>
            <a:r>
              <a:rPr lang="en-US" altLang="ko-KR" dirty="0"/>
              <a:t>- </a:t>
            </a:r>
            <a:r>
              <a:rPr lang="ko-KR" altLang="en-US" dirty="0"/>
              <a:t>이번에는 프로그램 하나</a:t>
            </a:r>
            <a:r>
              <a:rPr lang="en-US" altLang="ko-KR" dirty="0"/>
              <a:t>, </a:t>
            </a:r>
            <a:r>
              <a:rPr lang="ko-KR" altLang="en-US" dirty="0"/>
              <a:t>컴퓨터 한 대가 수백</a:t>
            </a:r>
            <a:r>
              <a:rPr lang="en-US" altLang="ko-KR" dirty="0"/>
              <a:t>, </a:t>
            </a:r>
            <a:r>
              <a:rPr lang="ko-KR" altLang="en-US" dirty="0"/>
              <a:t>혹은 수십만 명의 </a:t>
            </a:r>
            <a:r>
              <a:rPr lang="ko-KR" altLang="en-US" dirty="0">
                <a:solidFill>
                  <a:srgbClr val="FF0000"/>
                </a:solidFill>
              </a:rPr>
              <a:t>전문 인력을 대체할 수 있게 된다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B7985933-CF9F-4731-943F-D2533DCB09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37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821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13BF97F-7134-4CAD-9F4A-ECA969A87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1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6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B83DA5-72FD-4857-896B-4368BE08C3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4624"/>
            <a:ext cx="12188825" cy="681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98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C41B13C-D562-4BBF-9F0B-BB67278EE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76"/>
            <a:ext cx="5943632" cy="684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249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53D971C9-5A3F-4AC7-8E51-0EE1F4A6E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605262" cy="2514601"/>
          </a:xfrm>
        </p:spPr>
        <p:txBody>
          <a:bodyPr/>
          <a:lstStyle/>
          <a:p>
            <a:r>
              <a:rPr lang="ko-KR" altLang="en-US" dirty="0"/>
              <a:t>뭐든 열심히 하자</a:t>
            </a:r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CB48B5AC-B678-4AC7-AAB2-17C3116406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특강 끝</a:t>
            </a:r>
          </a:p>
        </p:txBody>
      </p:sp>
    </p:spTree>
    <p:extLst>
      <p:ext uri="{BB962C8B-B14F-4D97-AF65-F5344CB8AC3E}">
        <p14:creationId xmlns:p14="http://schemas.microsoft.com/office/powerpoint/2010/main" val="1052822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0D719C-1F21-449A-9B77-EFA661AC3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64" y="764704"/>
            <a:ext cx="11953328" cy="10668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4</a:t>
            </a:r>
            <a:r>
              <a:rPr lang="ko-KR" altLang="en-US" dirty="0"/>
              <a:t>차산업혁명 특징 </a:t>
            </a:r>
            <a:r>
              <a:rPr lang="en-US" altLang="ko-KR" dirty="0"/>
              <a:t>(</a:t>
            </a:r>
            <a:r>
              <a:rPr lang="ko-KR" altLang="en-US" dirty="0"/>
              <a:t>제조업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>( ICT </a:t>
            </a:r>
            <a:r>
              <a:rPr lang="ko-KR" altLang="en-US" dirty="0"/>
              <a:t>응용 기술과 결합한 </a:t>
            </a:r>
            <a:r>
              <a:rPr lang="ko-KR" altLang="en-US" dirty="0" err="1"/>
              <a:t>스마트머신</a:t>
            </a:r>
            <a:r>
              <a:rPr lang="ko-KR" altLang="en-US" dirty="0"/>
              <a:t> 도래와 생산방식의 변화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Picture 2" descr="http://magazine.hellot.net/editor/CrossEditorV3.0.0.27/binary/images/000253/20150924104848463_WIKW4FY2.jpg">
            <a:extLst>
              <a:ext uri="{FF2B5EF4-FFF2-40B4-BE49-F238E27FC236}">
                <a16:creationId xmlns:a16="http://schemas.microsoft.com/office/drawing/2014/main" id="{B63F80C9-D2D3-42C1-9A0C-4804ACF13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160636"/>
            <a:ext cx="7781795" cy="4378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미국 4차산업혁명 사례에 대한 이미지 검색결과">
            <a:extLst>
              <a:ext uri="{FF2B5EF4-FFF2-40B4-BE49-F238E27FC236}">
                <a16:creationId xmlns:a16="http://schemas.microsoft.com/office/drawing/2014/main" id="{A4DBFB5A-ACE9-4814-AC7D-95EFFEDB246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1702" y="2160636"/>
            <a:ext cx="3046033" cy="419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7244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5593" y="283137"/>
            <a:ext cx="8686801" cy="1066800"/>
          </a:xfrm>
        </p:spPr>
        <p:txBody>
          <a:bodyPr/>
          <a:lstStyle/>
          <a:p>
            <a:r>
              <a:rPr lang="ko-KR" altLang="en-US" dirty="0"/>
              <a:t>독일 </a:t>
            </a:r>
            <a:r>
              <a:rPr lang="en-US" altLang="ko-KR" sz="3599" dirty="0">
                <a:solidFill>
                  <a:srgbClr val="FFFF00"/>
                </a:solidFill>
              </a:rPr>
              <a:t>(Industry 4.0)</a:t>
            </a:r>
            <a:endParaRPr lang="ko-KR" altLang="en-US" sz="3599" dirty="0">
              <a:solidFill>
                <a:srgbClr val="FFFF0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30" y="1349937"/>
            <a:ext cx="5046952" cy="489005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925939" y="6239739"/>
            <a:ext cx="6374258" cy="338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F1F1F1"/>
                </a:solidFill>
                <a:latin typeface="Roboto"/>
              </a:rPr>
              <a:t>industrie4.0-smart-manufacturing-for-the-future-en.pdf</a:t>
            </a:r>
            <a:endParaRPr lang="ko-KR" altLang="en-US" sz="16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475" y="2421209"/>
            <a:ext cx="5523061" cy="381853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879475" y="1349937"/>
            <a:ext cx="4965703" cy="646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799" dirty="0"/>
              <a:t>German Research Center for Artificial Intelligence (DFKI)</a:t>
            </a:r>
            <a:endParaRPr lang="ko-KR" altLang="en-US" sz="1799" dirty="0"/>
          </a:p>
        </p:txBody>
      </p:sp>
    </p:spTree>
    <p:extLst>
      <p:ext uri="{BB962C8B-B14F-4D97-AF65-F5344CB8AC3E}">
        <p14:creationId xmlns:p14="http://schemas.microsoft.com/office/powerpoint/2010/main" val="391043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온라인 미디어 ^0 3">
            <a:hlinkClick r:id="" action="ppaction://media"/>
            <a:extLst>
              <a:ext uri="{FF2B5EF4-FFF2-40B4-BE49-F238E27FC236}">
                <a16:creationId xmlns:a16="http://schemas.microsoft.com/office/drawing/2014/main" id="{82E61BF8-3D1D-4652-81EC-BA04D06788CA}"/>
              </a:ext>
            </a:extLst>
          </p:cNvPr>
          <p:cNvPicPr preferRelativeResize="0">
            <a:picLocks noRo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21888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12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중국 </a:t>
            </a:r>
            <a:r>
              <a:rPr lang="en-US" altLang="ko-KR" sz="3599" dirty="0">
                <a:solidFill>
                  <a:srgbClr val="FFFF00"/>
                </a:solidFill>
              </a:rPr>
              <a:t>(</a:t>
            </a:r>
            <a:r>
              <a:rPr lang="ko-KR" altLang="en-US" sz="3599" dirty="0" err="1">
                <a:solidFill>
                  <a:srgbClr val="FFFF00"/>
                </a:solidFill>
              </a:rPr>
              <a:t>중국제조</a:t>
            </a:r>
            <a:r>
              <a:rPr lang="ko-KR" altLang="en-US" sz="3599" dirty="0">
                <a:solidFill>
                  <a:srgbClr val="FFFF00"/>
                </a:solidFill>
              </a:rPr>
              <a:t> </a:t>
            </a:r>
            <a:r>
              <a:rPr lang="en-US" altLang="ko-KR" sz="3599" dirty="0">
                <a:solidFill>
                  <a:srgbClr val="FFFF00"/>
                </a:solidFill>
              </a:rPr>
              <a:t>2025)</a:t>
            </a:r>
            <a:endParaRPr lang="ko-KR" altLang="en-US" sz="3599" dirty="0">
              <a:solidFill>
                <a:srgbClr val="FFFF00"/>
              </a:solidFill>
            </a:endParaRPr>
          </a:p>
        </p:txBody>
      </p:sp>
      <p:pic>
        <p:nvPicPr>
          <p:cNvPr id="3076" name="Picture 4" descr="중국 제조 2025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827" y="1952563"/>
            <a:ext cx="5788150" cy="2627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248463" y="4806743"/>
            <a:ext cx="6094413" cy="52308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400" dirty="0"/>
              <a:t>http://henhao.co.kr/ai/company_news_view.php?s_kind=&amp;f_page=1&amp;s_keyword=&amp;f_num=1241&amp;f_code=603766</a:t>
            </a:r>
          </a:p>
        </p:txBody>
      </p:sp>
      <p:pic>
        <p:nvPicPr>
          <p:cNvPr id="3078" name="Picture 6" descr="중국 제조 2025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773" y="4329963"/>
            <a:ext cx="5284998" cy="1999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중국 제조 2025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773" y="1949838"/>
            <a:ext cx="4132773" cy="2142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17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5943" y="453493"/>
            <a:ext cx="9402274" cy="1179832"/>
          </a:xfrm>
        </p:spPr>
        <p:txBody>
          <a:bodyPr/>
          <a:lstStyle/>
          <a:p>
            <a:r>
              <a:rPr lang="ko-KR" altLang="en-US" dirty="0"/>
              <a:t>미국 </a:t>
            </a:r>
            <a:r>
              <a:rPr lang="en-US" altLang="ko-KR" sz="2399" dirty="0">
                <a:solidFill>
                  <a:srgbClr val="FFFF00"/>
                </a:solidFill>
              </a:rPr>
              <a:t>(AMP: Advanced Manufacturing Partnership 2.0)</a:t>
            </a:r>
            <a:br>
              <a:rPr lang="en-US" altLang="ko-KR" sz="2399" dirty="0">
                <a:solidFill>
                  <a:srgbClr val="FFFF00"/>
                </a:solidFill>
              </a:rPr>
            </a:br>
            <a:r>
              <a:rPr lang="en-US" altLang="ko-KR" sz="2399" dirty="0">
                <a:solidFill>
                  <a:srgbClr val="FFFF00"/>
                </a:solidFill>
              </a:rPr>
              <a:t>             </a:t>
            </a:r>
            <a:r>
              <a:rPr lang="ko-KR" altLang="en-US" sz="1999" dirty="0">
                <a:solidFill>
                  <a:srgbClr val="FFFF00"/>
                </a:solidFill>
              </a:rPr>
              <a:t>제조업의</a:t>
            </a:r>
            <a:r>
              <a:rPr lang="en-US" altLang="ko-KR" sz="1999" dirty="0">
                <a:solidFill>
                  <a:srgbClr val="FFFF00"/>
                </a:solidFill>
              </a:rPr>
              <a:t> </a:t>
            </a:r>
            <a:r>
              <a:rPr lang="ko-KR" altLang="en-US" sz="1999" dirty="0">
                <a:solidFill>
                  <a:srgbClr val="FFFF00"/>
                </a:solidFill>
              </a:rPr>
              <a:t>귀환 </a:t>
            </a:r>
            <a:r>
              <a:rPr lang="en-US" altLang="ko-KR" sz="1999" dirty="0">
                <a:solidFill>
                  <a:srgbClr val="FFFF00"/>
                </a:solidFill>
              </a:rPr>
              <a:t>(off-shore -&gt; re-shore)</a:t>
            </a:r>
            <a:endParaRPr lang="ko-KR" altLang="en-US" sz="1999" dirty="0">
              <a:solidFill>
                <a:srgbClr val="FFFF0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861" y="1746923"/>
            <a:ext cx="6139025" cy="4400226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6371148" y="6147149"/>
            <a:ext cx="4692076" cy="5230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/>
              <a:t>https://www.whitehouse.gov/sites/default/files/microsites/ostp/PCAST/</a:t>
            </a:r>
          </a:p>
        </p:txBody>
      </p:sp>
      <p:pic>
        <p:nvPicPr>
          <p:cNvPr id="6146" name="Picture 2" descr="Advanced Manufacturing PartnershipAdvanced Manufacturing Partnership&#10;• June 24, 2011 President launches Advanced Manufactu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190" y="1746923"/>
            <a:ext cx="5694410" cy="4400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60092" y="6147148"/>
            <a:ext cx="5808508" cy="5230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/>
              <a:t>https://www.nist.gov/sites/default/files/documents/director/speeches/Molnar_091211.pdf</a:t>
            </a:r>
          </a:p>
        </p:txBody>
      </p:sp>
    </p:spTree>
    <p:extLst>
      <p:ext uri="{BB962C8B-B14F-4D97-AF65-F5344CB8AC3E}">
        <p14:creationId xmlns:p14="http://schemas.microsoft.com/office/powerpoint/2010/main" val="3569918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5943" y="453493"/>
            <a:ext cx="9402274" cy="1515647"/>
          </a:xfrm>
        </p:spPr>
        <p:txBody>
          <a:bodyPr/>
          <a:lstStyle/>
          <a:p>
            <a:r>
              <a:rPr lang="ko-KR" altLang="en-US" dirty="0"/>
              <a:t>한국 </a:t>
            </a:r>
            <a:r>
              <a:rPr lang="en-US" altLang="ko-KR" sz="3599" dirty="0">
                <a:solidFill>
                  <a:srgbClr val="FFFF00"/>
                </a:solidFill>
              </a:rPr>
              <a:t>(</a:t>
            </a:r>
            <a:r>
              <a:rPr lang="ko-KR" altLang="en-US" sz="3599" dirty="0" err="1">
                <a:solidFill>
                  <a:srgbClr val="FFFF00"/>
                </a:solidFill>
              </a:rPr>
              <a:t>제조업혁신</a:t>
            </a:r>
            <a:r>
              <a:rPr lang="ko-KR" altLang="en-US" sz="3599" dirty="0">
                <a:solidFill>
                  <a:srgbClr val="FFFF00"/>
                </a:solidFill>
              </a:rPr>
              <a:t> </a:t>
            </a:r>
            <a:r>
              <a:rPr lang="en-US" altLang="ko-KR" sz="3599" dirty="0">
                <a:solidFill>
                  <a:srgbClr val="FFFF00"/>
                </a:solidFill>
              </a:rPr>
              <a:t>3.0)</a:t>
            </a:r>
            <a:br>
              <a:rPr lang="en-US" altLang="ko-KR" sz="3599" dirty="0">
                <a:solidFill>
                  <a:srgbClr val="FFFF00"/>
                </a:solidFill>
              </a:rPr>
            </a:br>
            <a:br>
              <a:rPr lang="en-US" altLang="ko-KR" sz="3599" dirty="0">
                <a:solidFill>
                  <a:srgbClr val="FFFF00"/>
                </a:solidFill>
              </a:rPr>
            </a:br>
            <a:r>
              <a:rPr lang="en-US" altLang="ko-KR" sz="1999" dirty="0"/>
              <a:t>(</a:t>
            </a:r>
            <a:r>
              <a:rPr lang="ko-KR" altLang="en-US" sz="1999" dirty="0"/>
              <a:t>정보기술</a:t>
            </a:r>
            <a:r>
              <a:rPr lang="en-US" altLang="ko-KR" sz="1999" dirty="0"/>
              <a:t>(IT)</a:t>
            </a:r>
            <a:r>
              <a:rPr lang="ko-KR" altLang="en-US" sz="1999" dirty="0"/>
              <a:t>과 소프트웨어 융합으로 제조업의 새로운 부가가치를 창출</a:t>
            </a:r>
            <a:r>
              <a:rPr lang="en-US" altLang="ko-KR" sz="1999" dirty="0"/>
              <a:t>, </a:t>
            </a:r>
            <a:br>
              <a:rPr lang="en-US" altLang="ko-KR" sz="1999" dirty="0"/>
            </a:br>
            <a:r>
              <a:rPr lang="ko-KR" altLang="en-US" sz="1999" dirty="0"/>
              <a:t>글로벌 경쟁 우위를 확보</a:t>
            </a:r>
            <a:r>
              <a:rPr lang="en-US" altLang="ko-KR" sz="1999" dirty="0"/>
              <a:t>)</a:t>
            </a:r>
            <a:endParaRPr lang="ko-KR" altLang="en-US" sz="1999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863657" y="1754776"/>
            <a:ext cx="3404787" cy="1790827"/>
          </a:xfrm>
        </p:spPr>
        <p:txBody>
          <a:bodyPr>
            <a:normAutofit lnSpcReduction="10000"/>
          </a:bodyPr>
          <a:lstStyle/>
          <a:p>
            <a:r>
              <a:rPr lang="ko-KR" altLang="en-US" dirty="0" err="1"/>
              <a:t>융합형</a:t>
            </a:r>
            <a:r>
              <a:rPr lang="ko-KR" altLang="en-US" dirty="0"/>
              <a:t> </a:t>
            </a:r>
            <a:r>
              <a:rPr lang="ko-KR" altLang="en-US" dirty="0" err="1"/>
              <a:t>신제조업</a:t>
            </a:r>
            <a:r>
              <a:rPr lang="ko-KR" altLang="en-US" dirty="0"/>
              <a:t> 창출 </a:t>
            </a:r>
            <a:endParaRPr lang="en-US" altLang="ko-KR" dirty="0"/>
          </a:p>
          <a:p>
            <a:r>
              <a:rPr lang="ko-KR" altLang="en-US" dirty="0"/>
              <a:t>주력산업 핵심역량 강화 </a:t>
            </a:r>
            <a:endParaRPr lang="en-US" altLang="ko-KR" dirty="0"/>
          </a:p>
          <a:p>
            <a:r>
              <a:rPr lang="ko-KR" altLang="en-US" dirty="0"/>
              <a:t>제조혁신기반 고도화 </a:t>
            </a:r>
            <a:endParaRPr lang="en-US" altLang="ko-KR" dirty="0"/>
          </a:p>
          <a:p>
            <a:r>
              <a:rPr lang="ko-KR" altLang="en-US" dirty="0"/>
              <a:t>해외 진출 촉진 </a:t>
            </a:r>
          </a:p>
        </p:txBody>
      </p:sp>
      <p:pic>
        <p:nvPicPr>
          <p:cNvPr id="1026" name="Picture 2" descr="[신년특집]`제조업 3.0`으로 혁신 나선 한국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943" y="2103166"/>
            <a:ext cx="6665764" cy="3142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7863657" y="3680249"/>
            <a:ext cx="3976914" cy="1476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△</a:t>
            </a:r>
            <a:r>
              <a:rPr lang="en-US" altLang="ko-KR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13</a:t>
            </a:r>
            <a:r>
              <a:rPr lang="ko-KR" altLang="en-US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 </a:t>
            </a:r>
            <a:r>
              <a:rPr lang="ko-KR" altLang="en-US" sz="1799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산업엔진</a:t>
            </a:r>
            <a:r>
              <a:rPr lang="ko-KR" altLang="en-US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프로젝트 </a:t>
            </a:r>
            <a:endParaRPr lang="en-US" altLang="ko-KR" sz="1799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△스마트 공장 보급</a:t>
            </a:r>
            <a:r>
              <a:rPr lang="en-US" altLang="ko-KR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</a:t>
            </a:r>
            <a:r>
              <a:rPr lang="ko-KR" altLang="en-US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확산 </a:t>
            </a:r>
            <a:endParaRPr lang="en-US" altLang="ko-KR" sz="1799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△</a:t>
            </a:r>
            <a:r>
              <a:rPr lang="en-US" altLang="ko-KR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 </a:t>
            </a:r>
            <a:r>
              <a:rPr lang="ko-KR" altLang="en-US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기반 에너지 </a:t>
            </a:r>
            <a:r>
              <a:rPr lang="ko-KR" altLang="en-US" sz="1799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신산업</a:t>
            </a:r>
            <a:r>
              <a:rPr lang="ko-KR" altLang="en-US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창출 </a:t>
            </a:r>
            <a:endParaRPr lang="en-US" altLang="ko-KR" sz="1799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△주력 산업별 핵심 소재부품 개발 </a:t>
            </a:r>
            <a:endParaRPr lang="en-US" altLang="ko-KR" sz="1799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799" dirty="0">
                <a:latin typeface="나눔고딕" panose="020D0604000000000000" pitchFamily="50" charset="-127"/>
                <a:ea typeface="나눔고딕" panose="020D0604000000000000" pitchFamily="50" charset="-127"/>
              </a:rPr>
              <a:t>△분야별 전문 인력 양성</a:t>
            </a:r>
          </a:p>
        </p:txBody>
      </p:sp>
    </p:spTree>
    <p:extLst>
      <p:ext uri="{BB962C8B-B14F-4D97-AF65-F5344CB8AC3E}">
        <p14:creationId xmlns:p14="http://schemas.microsoft.com/office/powerpoint/2010/main" val="280615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usiness Contrast 16x9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EDCC8CB-8060-4226-BAA6-15A1BC6496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비즈니스 대비 프레젠테이션(와이드스크린)</Template>
  <TotalTime>0</TotalTime>
  <Words>1289</Words>
  <Application>Microsoft Office PowerPoint</Application>
  <PresentationFormat>사용자 지정</PresentationFormat>
  <Paragraphs>269</Paragraphs>
  <Slides>34</Slides>
  <Notes>18</Notes>
  <HiddenSlides>0</HiddenSlides>
  <MMClips>2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4" baseType="lpstr">
      <vt:lpstr>나눔스퀘어 ExtraBold</vt:lpstr>
      <vt:lpstr>나눔고딕 ExtraBold</vt:lpstr>
      <vt:lpstr>Open Sans</vt:lpstr>
      <vt:lpstr>HY견고딕</vt:lpstr>
      <vt:lpstr>Arial</vt:lpstr>
      <vt:lpstr>Roboto</vt:lpstr>
      <vt:lpstr>맑은 고딕</vt:lpstr>
      <vt:lpstr>Franklin Gothic Medium</vt:lpstr>
      <vt:lpstr>나눔고딕</vt:lpstr>
      <vt:lpstr>Business Contrast 16x9</vt:lpstr>
      <vt:lpstr>4차 산업혁명</vt:lpstr>
      <vt:lpstr>1차, 2차, 3차 vs 4차 산업혁명 (revolution of WHAT) vs (revolution of HOW)</vt:lpstr>
      <vt:lpstr>4차 산업혁명이 뭐길래…</vt:lpstr>
      <vt:lpstr>4차산업혁명 특징 (제조업) ( ICT 응용 기술과 결합한 스마트머신 도래와 생산방식의 변화)</vt:lpstr>
      <vt:lpstr>독일 (Industry 4.0)</vt:lpstr>
      <vt:lpstr>PowerPoint 프레젠테이션</vt:lpstr>
      <vt:lpstr>중국 (중국제조 2025)</vt:lpstr>
      <vt:lpstr>미국 (AMP: Advanced Manufacturing Partnership 2.0)              제조업의 귀환 (off-shore -&gt; re-shore)</vt:lpstr>
      <vt:lpstr>한국 (제조업혁신 3.0)  (정보기술(IT)과 소프트웨어 융합으로 제조업의 새로운 부가가치를 창출,  글로벌 경쟁 우위를 확보)</vt:lpstr>
      <vt:lpstr>ICT 기술과 산업의 결합</vt:lpstr>
      <vt:lpstr>의료시스템의 변화  (외래환자 비율감소, 원격진료 비율증가)</vt:lpstr>
      <vt:lpstr>4차산업혁명을 이끄는 기술 (물리학)</vt:lpstr>
      <vt:lpstr>4차산업혁명을 이끄는 기술 (디지털)</vt:lpstr>
      <vt:lpstr>지능형자율주행전기차 (Intelligent Autonomous Maneuvering Electric Vehicle) </vt:lpstr>
      <vt:lpstr>4차산업혁명을 이끄는 기술 (생물학)</vt:lpstr>
      <vt:lpstr>현재 진행형이라고??</vt:lpstr>
      <vt:lpstr>생각해보자!</vt:lpstr>
      <vt:lpstr>PowerPoint 프레젠테이션</vt:lpstr>
      <vt:lpstr>4차 산업의 문제점은 뭐냐</vt:lpstr>
      <vt:lpstr>4차산업혁명과  잠재적 위험 (국내, 국가간 불평등, 불균형 심화 가능성 그리고 사회불안 및 테러)</vt:lpstr>
      <vt:lpstr>사실 미래의 결론은 딱 하나야</vt:lpstr>
      <vt:lpstr>성장가능성</vt:lpstr>
      <vt:lpstr>그럼 만약 우리가 현재의 경제 구조를 계속 가지고 가면 어떻게 될까?</vt:lpstr>
      <vt:lpstr>없어지는 직업은 뭘까?</vt:lpstr>
      <vt:lpstr>없어지는 직업은 뭘까?</vt:lpstr>
      <vt:lpstr>대책!</vt:lpstr>
      <vt:lpstr>대책은 없다?</vt:lpstr>
      <vt:lpstr>개소리다! 인간은 최고다</vt:lpstr>
      <vt:lpstr>4차 산업혁명에 대비하는 우리의 자세</vt:lpstr>
      <vt:lpstr>PowerPoint 프레젠테이션</vt:lpstr>
      <vt:lpstr>PowerPoint 프레젠테이션</vt:lpstr>
      <vt:lpstr>PowerPoint 프레젠테이션</vt:lpstr>
      <vt:lpstr>PowerPoint 프레젠테이션</vt:lpstr>
      <vt:lpstr>뭐든 열심히 하자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2017-08-29T09:45:26Z</dcterms:created>
  <dcterms:modified xsi:type="dcterms:W3CDTF">2017-12-19T04:28:13Z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